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3" r:id="rId2"/>
    <p:sldId id="1491" r:id="rId3"/>
    <p:sldId id="256" r:id="rId4"/>
    <p:sldId id="258" r:id="rId5"/>
    <p:sldId id="263" r:id="rId6"/>
    <p:sldId id="266" r:id="rId7"/>
    <p:sldId id="264" r:id="rId8"/>
    <p:sldId id="265" r:id="rId9"/>
    <p:sldId id="262" r:id="rId10"/>
    <p:sldId id="1492" r:id="rId11"/>
    <p:sldId id="260" r:id="rId12"/>
    <p:sldId id="269" r:id="rId13"/>
    <p:sldId id="270" r:id="rId14"/>
    <p:sldId id="271" r:id="rId15"/>
    <p:sldId id="267" r:id="rId16"/>
    <p:sldId id="272" r:id="rId17"/>
    <p:sldId id="1493" r:id="rId18"/>
    <p:sldId id="276" r:id="rId19"/>
    <p:sldId id="261" r:id="rId20"/>
    <p:sldId id="1500" r:id="rId21"/>
    <p:sldId id="1501" r:id="rId22"/>
    <p:sldId id="275" r:id="rId23"/>
    <p:sldId id="1494" r:id="rId24"/>
    <p:sldId id="277" r:id="rId25"/>
    <p:sldId id="1495" r:id="rId26"/>
    <p:sldId id="278" r:id="rId27"/>
    <p:sldId id="1496" r:id="rId28"/>
    <p:sldId id="280" r:id="rId29"/>
    <p:sldId id="1497" r:id="rId30"/>
    <p:sldId id="281" r:id="rId31"/>
    <p:sldId id="1498" r:id="rId32"/>
    <p:sldId id="279" r:id="rId33"/>
    <p:sldId id="1499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785" autoAdjust="0"/>
  </p:normalViewPr>
  <p:slideViewPr>
    <p:cSldViewPr>
      <p:cViewPr varScale="1">
        <p:scale>
          <a:sx n="63" d="100"/>
          <a:sy n="63" d="100"/>
        </p:scale>
        <p:origin x="16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41728-1FD9-4762-83B8-5BFD50BE8B7F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41615-47C8-493E-9217-59DBC5F6599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233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77E60-507E-4C0D-AEF5-02AC96C44DA3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2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77E60-507E-4C0D-AEF5-02AC96C44DA3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2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AC74-D1A7-40C9-AE81-3F7F77925BB0}" type="datetimeFigureOut">
              <a:rPr lang="es-ES" smtClean="0"/>
              <a:pPr/>
              <a:t>12/02/2025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277C-4BBD-4650-9326-FDBC770912F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mos Uno en Cristo instrumental">
            <a:hlinkClick r:id="" action="ppaction://media"/>
            <a:extLst>
              <a:ext uri="{FF2B5EF4-FFF2-40B4-BE49-F238E27FC236}">
                <a16:creationId xmlns:a16="http://schemas.microsoft.com/office/drawing/2014/main" id="{7DA21313-9CFD-43B7-BC9F-052E5D9A2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43336"/>
            <a:ext cx="609600" cy="609600"/>
          </a:xfrm>
          <a:prstGeom prst="rect">
            <a:avLst/>
          </a:prstGeom>
        </p:spPr>
      </p:pic>
      <p:pic>
        <p:nvPicPr>
          <p:cNvPr id="4" name="Picture 2" descr="C:\Documents and Settings\Admini\Escritorio\Nueva carpeta\Imagen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662680"/>
            <a:ext cx="2451883" cy="2454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160385" y="3689379"/>
            <a:ext cx="8823230" cy="28623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A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tencil" pitchFamily="82" charset="0"/>
                <a:cs typeface="Aharoni" pitchFamily="2" charset="-79"/>
              </a:rPr>
              <a:t>ECUMENICAL FOUNDATION FOR INTEGRAL DEVELOPMENT TRAINING – EDUCATION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1A58B8-5455-47C3-BE1E-CA0D718376A3}"/>
              </a:ext>
            </a:extLst>
          </p:cNvPr>
          <p:cNvSpPr txBox="1"/>
          <p:nvPr/>
        </p:nvSpPr>
        <p:spPr>
          <a:xfrm>
            <a:off x="160385" y="306716"/>
            <a:ext cx="5851775" cy="31700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30 YEARS</a:t>
            </a:r>
          </a:p>
          <a:p>
            <a:pPr algn="ctr"/>
            <a:r>
              <a:rPr lang="es-EC" sz="4000" b="1" dirty="0"/>
              <a:t>GENERATING LIFE OPPORTUNITIES FOR THE FAMILIES FROM THE COMMUNITIES. 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73F49-151E-1637-A5DC-348013F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FUENTES Y USO DE RECURSOS </a:t>
            </a:r>
            <a:endParaRPr lang="es-EC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BB4346A-7408-7B14-F694-5FDF0A7C4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08926"/>
              </p:ext>
            </p:extLst>
          </p:nvPr>
        </p:nvGraphicFramePr>
        <p:xfrm>
          <a:off x="270419" y="1700808"/>
          <a:ext cx="8603161" cy="430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0512">
                  <a:extLst>
                    <a:ext uri="{9D8B030D-6E8A-4147-A177-3AD203B41FA5}">
                      <a16:colId xmlns:a16="http://schemas.microsoft.com/office/drawing/2014/main" val="116118054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61157078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374082969"/>
                    </a:ext>
                  </a:extLst>
                </a:gridCol>
                <a:gridCol w="1315045">
                  <a:extLst>
                    <a:ext uri="{9D8B030D-6E8A-4147-A177-3AD203B41FA5}">
                      <a16:colId xmlns:a16="http://schemas.microsoft.com/office/drawing/2014/main" val="2196127564"/>
                    </a:ext>
                  </a:extLst>
                </a:gridCol>
                <a:gridCol w="701180">
                  <a:extLst>
                    <a:ext uri="{9D8B030D-6E8A-4147-A177-3AD203B41FA5}">
                      <a16:colId xmlns:a16="http://schemas.microsoft.com/office/drawing/2014/main" val="2888728521"/>
                    </a:ext>
                  </a:extLst>
                </a:gridCol>
              </a:tblGrid>
              <a:tr h="340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PARTICIPANTES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FEDICE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GRUPO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26 DE MARZO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TOTAL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3511350291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Fondo</a:t>
                      </a: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noProof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reembolsable</a:t>
                      </a: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7.200,00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         -  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7.200,00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32%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968554073"/>
                  </a:ext>
                </a:extLst>
              </a:tr>
              <a:tr h="69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Capacitación</a:t>
                      </a: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400" kern="100" noProof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administración</a:t>
                      </a: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920,00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1.080,00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2.000,00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9%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2369719270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Activos</a:t>
                      </a: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   -  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13.200,00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13.200,00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59%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2740695437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TOTAL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8.120,00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14.280,00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22.400,00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100%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3535664668"/>
                  </a:ext>
                </a:extLst>
              </a:tr>
              <a:tr h="358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36%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64%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100%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862281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4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C5878-F1BB-86E1-8C01-93DC2152FFB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OPERATIONAL STAGE </a:t>
            </a:r>
            <a:br>
              <a:rPr lang="en-US" b="1" dirty="0"/>
            </a:br>
            <a:r>
              <a:rPr lang="en-US" b="1" dirty="0"/>
              <a:t>December 18, 2024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392456-D6D6-CAC1-8D9E-6D317DE7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640959" cy="43924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SIGNING OF DOCUMENTS AND DELIVERY OF REFUNDABLE FUND</a:t>
            </a:r>
          </a:p>
          <a:p>
            <a:r>
              <a:rPr lang="en-US" sz="3600" dirty="0"/>
              <a:t>The organization's board signs: agreement, promissory note, application and project profile.</a:t>
            </a:r>
          </a:p>
          <a:p>
            <a:r>
              <a:rPr lang="en-US" sz="3600" dirty="0"/>
              <a:t>The refundable fund was delivered by check.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36024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5BDF51C-2E11-0C65-46F8-7DC63F10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>
          <a:xfrm>
            <a:off x="30342" y="1015044"/>
            <a:ext cx="8895997" cy="5143500"/>
          </a:xfr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576EAC6-2876-435D-93FC-F26BA9ED8B86}"/>
              </a:ext>
            </a:extLst>
          </p:cNvPr>
          <p:cNvSpPr txBox="1">
            <a:spLocks/>
          </p:cNvSpPr>
          <p:nvPr/>
        </p:nvSpPr>
        <p:spPr>
          <a:xfrm>
            <a:off x="1907704" y="123543"/>
            <a:ext cx="5904656" cy="655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/>
              <a:t>LECTURA DE DOCUMENTOS </a:t>
            </a:r>
            <a:endParaRPr lang="es-EC" sz="36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1E20438-C8D4-469A-936B-189A0C1A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" y="5589240"/>
            <a:ext cx="497889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MX" sz="2800" b="1" dirty="0"/>
              <a:t>ETAPA OPERACIONAL </a:t>
            </a:r>
            <a:br>
              <a:rPr lang="es-MX" sz="2800" b="1" dirty="0"/>
            </a:br>
            <a:r>
              <a:rPr lang="es-MX" sz="2800" b="1" dirty="0"/>
              <a:t>18 de diciembre de 2024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0687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52A9B9-8B86-371C-D3BD-B98579668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-433" r="176" b="433"/>
          <a:stretch/>
        </p:blipFill>
        <p:spPr>
          <a:xfrm>
            <a:off x="118972" y="882446"/>
            <a:ext cx="8877311" cy="5328592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E012DC-A602-1784-BDC9-415AC523E0D4}"/>
              </a:ext>
            </a:extLst>
          </p:cNvPr>
          <p:cNvSpPr txBox="1"/>
          <p:nvPr/>
        </p:nvSpPr>
        <p:spPr>
          <a:xfrm>
            <a:off x="273152" y="51449"/>
            <a:ext cx="85689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>
                <a:latin typeface="Calibri" panose="020F0502020204030204"/>
              </a:rPr>
              <a:t>SIGNING OF DOCUMENTS: AGREEMENT AND PROMISSORY NOTE</a:t>
            </a:r>
          </a:p>
          <a:p>
            <a:pPr algn="ctr" defTabSz="685800"/>
            <a:r>
              <a:rPr lang="en-US" sz="2400" b="1" dirty="0">
                <a:latin typeface="Calibri" panose="020F0502020204030204"/>
              </a:rPr>
              <a:t>ELSA ANTAMBA, PRESIDENT OF THE ORGANIZATION</a:t>
            </a:r>
            <a:endParaRPr lang="es-EC" sz="2400" b="1" dirty="0"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0E0C35-97A1-4C9C-8CEC-2AA2B80D761B}"/>
              </a:ext>
            </a:extLst>
          </p:cNvPr>
          <p:cNvSpPr txBox="1"/>
          <p:nvPr/>
        </p:nvSpPr>
        <p:spPr>
          <a:xfrm>
            <a:off x="271791" y="5975554"/>
            <a:ext cx="85689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s-MX" sz="2400" b="1" dirty="0">
                <a:latin typeface="Calibri" panose="020F0502020204030204"/>
              </a:rPr>
              <a:t>FIRMA DE DOCUMENTOS: CONVENIO Y PAGARÉ</a:t>
            </a:r>
          </a:p>
          <a:p>
            <a:pPr algn="ctr" defTabSz="685800"/>
            <a:r>
              <a:rPr lang="es-MX" sz="2400" b="1" dirty="0">
                <a:latin typeface="Calibri" panose="020F0502020204030204"/>
              </a:rPr>
              <a:t>ELSA ANTAMBA, PRESIDENTA DE LA ORGANIZACIÓN</a:t>
            </a:r>
            <a:endParaRPr lang="es-EC" sz="2400" b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21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FD7EF3-C532-DB08-21A3-3109FD238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"/>
          <a:stretch/>
        </p:blipFill>
        <p:spPr>
          <a:xfrm>
            <a:off x="71166" y="748128"/>
            <a:ext cx="8970201" cy="5227426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C33F8F-F162-9CB2-3575-D4A5A822031C}"/>
              </a:ext>
            </a:extLst>
          </p:cNvPr>
          <p:cNvSpPr txBox="1"/>
          <p:nvPr/>
        </p:nvSpPr>
        <p:spPr>
          <a:xfrm>
            <a:off x="251520" y="110199"/>
            <a:ext cx="849694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 defTabSz="685800">
              <a:defRPr sz="2400" b="1">
                <a:solidFill>
                  <a:schemeClr val="dk1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SIGNING OF DOCUMENTS: AGREEMENT AND PROMISSORY NOTE</a:t>
            </a:r>
          </a:p>
          <a:p>
            <a:r>
              <a:rPr lang="en-US" dirty="0"/>
              <a:t>ABIGAIL PIJAL, TREASURER OF THE ORGANIZATION</a:t>
            </a:r>
            <a:endParaRPr lang="es-EC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6A4070-F5F6-4E3C-B76D-28B0B4A92CB5}"/>
              </a:ext>
            </a:extLst>
          </p:cNvPr>
          <p:cNvSpPr txBox="1"/>
          <p:nvPr/>
        </p:nvSpPr>
        <p:spPr>
          <a:xfrm>
            <a:off x="271791" y="5975554"/>
            <a:ext cx="85689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s-MX" sz="2400" b="1" dirty="0">
                <a:latin typeface="Calibri" panose="020F0502020204030204"/>
              </a:rPr>
              <a:t>FIRMA DE DOCUMENTOS: CONVENIO Y PAGARÉ</a:t>
            </a:r>
          </a:p>
          <a:p>
            <a:pPr algn="ctr" defTabSz="685800"/>
            <a:r>
              <a:rPr lang="es-MX" sz="2400" b="1" dirty="0">
                <a:latin typeface="Calibri" panose="020F0502020204030204"/>
              </a:rPr>
              <a:t>ABIGAIL PIJAL, TESORERA DE LA ORGANIZACIÓN</a:t>
            </a:r>
            <a:endParaRPr lang="es-EC" sz="2400" b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77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2A0300-F37E-D928-2854-8BC65FD63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/>
          <a:stretch/>
        </p:blipFill>
        <p:spPr>
          <a:xfrm>
            <a:off x="114974" y="1010890"/>
            <a:ext cx="8927916" cy="4391344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D1741E-E5B2-4BB7-9E12-637C5C1ECAC9}"/>
              </a:ext>
            </a:extLst>
          </p:cNvPr>
          <p:cNvSpPr txBox="1"/>
          <p:nvPr/>
        </p:nvSpPr>
        <p:spPr>
          <a:xfrm>
            <a:off x="108042" y="179893"/>
            <a:ext cx="89279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system-ui"/>
              </a:rPr>
              <a:t>"WHATEVER YOU DO, DO IT FROM THE HEART, </a:t>
            </a:r>
          </a:p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system-ui"/>
              </a:rPr>
              <a:t>AS WORKING FOR THE LORD AND NOT FOR PEOPLE.“ </a:t>
            </a:r>
            <a:r>
              <a:rPr lang="en-US" sz="2400" b="1" dirty="0">
                <a:solidFill>
                  <a:srgbClr val="002060"/>
                </a:solidFill>
              </a:rPr>
              <a:t>Colossians 3:23</a:t>
            </a:r>
            <a:endParaRPr lang="es-EC" sz="2400" b="1" dirty="0">
              <a:solidFill>
                <a:srgbClr val="00206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DDB231-969B-43FA-800C-2447E504E1E4}"/>
              </a:ext>
            </a:extLst>
          </p:cNvPr>
          <p:cNvSpPr txBox="1"/>
          <p:nvPr/>
        </p:nvSpPr>
        <p:spPr>
          <a:xfrm>
            <a:off x="108042" y="5477778"/>
            <a:ext cx="89279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</a:rPr>
              <a:t>"LO QUE HAGAS, HAZLO DE CORAZÓN, </a:t>
            </a:r>
          </a:p>
          <a:p>
            <a:pPr algn="ctr"/>
            <a:r>
              <a:rPr lang="es-MX" sz="2400" b="1" dirty="0">
                <a:solidFill>
                  <a:srgbClr val="002060"/>
                </a:solidFill>
              </a:rPr>
              <a:t>COMO PARA EL SEÑOR Y NO PARA LAS PERSONAS.” Colosenses 3:23</a:t>
            </a:r>
            <a:endParaRPr lang="es-EC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9BBEEA-5F58-E148-29D8-3C0C50BCC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/>
          <a:stretch/>
        </p:blipFill>
        <p:spPr>
          <a:xfrm>
            <a:off x="93150" y="1235661"/>
            <a:ext cx="8884191" cy="5544616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2622D9-3EDA-41F6-9EA5-D666CF4C6FA4}"/>
              </a:ext>
            </a:extLst>
          </p:cNvPr>
          <p:cNvSpPr txBox="1"/>
          <p:nvPr/>
        </p:nvSpPr>
        <p:spPr>
          <a:xfrm>
            <a:off x="107504" y="77723"/>
            <a:ext cx="894020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 defTabSz="685800">
              <a:defRPr sz="3200" b="1"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/>
              <a:t>DELIVERY OF REFUNDABLE FUND</a:t>
            </a:r>
          </a:p>
          <a:p>
            <a:r>
              <a:rPr lang="en-US" sz="2800" dirty="0"/>
              <a:t>PASTOR </a:t>
            </a:r>
            <a:r>
              <a:rPr lang="en-US" sz="2800"/>
              <a:t>CARMEN </a:t>
            </a:r>
            <a:r>
              <a:rPr lang="en-US" sz="2800" dirty="0"/>
              <a:t>CASTAÑEDA, </a:t>
            </a:r>
            <a:r>
              <a:rPr lang="en-US" sz="2800"/>
              <a:t>PRESIDENT </a:t>
            </a:r>
            <a:r>
              <a:rPr lang="en-US" sz="2800" dirty="0"/>
              <a:t>OF FEDICE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0953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2622D9-3EDA-41F6-9EA5-D666CF4C6FA4}"/>
              </a:ext>
            </a:extLst>
          </p:cNvPr>
          <p:cNvSpPr txBox="1"/>
          <p:nvPr/>
        </p:nvSpPr>
        <p:spPr>
          <a:xfrm>
            <a:off x="107504" y="77723"/>
            <a:ext cx="894020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 defTabSz="685800">
              <a:defRPr sz="3200" b="1"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2800" dirty="0"/>
              <a:t>ENTREGA DE FONDO REEMBOLSABLE</a:t>
            </a:r>
          </a:p>
          <a:p>
            <a:r>
              <a:rPr lang="es-EC" sz="2800" dirty="0"/>
              <a:t>PASTORA CARMEN CASTAÑEDA, PRESIDENTA DE FEDICE</a:t>
            </a:r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0E696634-E1D5-4BEA-BC75-683CBFDD4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4672"/>
            <a:ext cx="8991198" cy="5055605"/>
          </a:xfrm>
        </p:spPr>
      </p:pic>
    </p:spTree>
    <p:extLst>
      <p:ext uri="{BB962C8B-B14F-4D97-AF65-F5344CB8AC3E}">
        <p14:creationId xmlns:p14="http://schemas.microsoft.com/office/powerpoint/2010/main" val="14488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4CE550B-1FD7-7DF9-E7D7-9344BC663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" y="723731"/>
            <a:ext cx="4572000" cy="257076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090973-E5C6-D1B0-4DF9-2A8A121CA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57" y="723731"/>
            <a:ext cx="4570243" cy="2569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ACEE39-11BF-B2E0-F4CF-AB081C075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/>
          <a:stretch/>
        </p:blipFill>
        <p:spPr>
          <a:xfrm>
            <a:off x="24352" y="3318962"/>
            <a:ext cx="4551860" cy="2954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8900D7-B8A8-C9ED-D1F4-61BA87A9F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428"/>
          <a:stretch/>
        </p:blipFill>
        <p:spPr>
          <a:xfrm>
            <a:off x="4715927" y="3318962"/>
            <a:ext cx="4285901" cy="295431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B02300C-CCF0-071D-BA8E-73A9BCFE3DB5}"/>
              </a:ext>
            </a:extLst>
          </p:cNvPr>
          <p:cNvSpPr txBox="1"/>
          <p:nvPr/>
        </p:nvSpPr>
        <p:spPr>
          <a:xfrm>
            <a:off x="1043608" y="123914"/>
            <a:ext cx="685564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 defTabSz="685800">
              <a:defRPr sz="2400" b="1">
                <a:latin typeface="Calibri" panose="020F0502020204030204"/>
              </a:defRPr>
            </a:lvl1pPr>
          </a:lstStyle>
          <a:p>
            <a:r>
              <a:rPr lang="en-US" sz="3200" dirty="0"/>
              <a:t>DELIVERY </a:t>
            </a:r>
            <a:r>
              <a:rPr lang="en-US" sz="3200"/>
              <a:t>OF </a:t>
            </a:r>
            <a:r>
              <a:rPr lang="en-US" sz="3200" dirty="0"/>
              <a:t>CANDIES </a:t>
            </a:r>
            <a:r>
              <a:rPr lang="en-US" sz="3200"/>
              <a:t>FOR </a:t>
            </a:r>
            <a:r>
              <a:rPr lang="en-US" sz="3200" dirty="0"/>
              <a:t>CHRISTMAS</a:t>
            </a:r>
            <a:endParaRPr lang="es-EC" sz="3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5AA893-AA79-4C45-AC19-D71B654EB68C}"/>
              </a:ext>
            </a:extLst>
          </p:cNvPr>
          <p:cNvSpPr txBox="1"/>
          <p:nvPr/>
        </p:nvSpPr>
        <p:spPr>
          <a:xfrm>
            <a:off x="133700" y="6316179"/>
            <a:ext cx="88681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 defTabSz="685800">
              <a:defRPr sz="2400" b="1">
                <a:latin typeface="Calibri" panose="020F0502020204030204"/>
              </a:defRPr>
            </a:lvl1pPr>
          </a:lstStyle>
          <a:p>
            <a:r>
              <a:rPr lang="es-EC" sz="2800" dirty="0"/>
              <a:t>ENTREGA DE FUNDAS DE CARAMELOS POR NAVIDAD</a:t>
            </a:r>
          </a:p>
        </p:txBody>
      </p:sp>
    </p:spTree>
    <p:extLst>
      <p:ext uri="{BB962C8B-B14F-4D97-AF65-F5344CB8AC3E}">
        <p14:creationId xmlns:p14="http://schemas.microsoft.com/office/powerpoint/2010/main" val="22999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A63AE-E0AF-59B5-984C-3C5DE7F7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92775"/>
            <a:ext cx="59150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000" b="1" dirty="0"/>
              <a:t>PROJECT MONITORING</a:t>
            </a:r>
            <a:endParaRPr lang="es-EC" sz="40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9131E85-BBB4-825B-662B-F49BB046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68103"/>
              </p:ext>
            </p:extLst>
          </p:nvPr>
        </p:nvGraphicFramePr>
        <p:xfrm>
          <a:off x="251520" y="1646653"/>
          <a:ext cx="8640960" cy="455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9904">
                  <a:extLst>
                    <a:ext uri="{9D8B030D-6E8A-4147-A177-3AD203B41FA5}">
                      <a16:colId xmlns:a16="http://schemas.microsoft.com/office/drawing/2014/main" val="2902803856"/>
                    </a:ext>
                  </a:extLst>
                </a:gridCol>
                <a:gridCol w="1460656">
                  <a:extLst>
                    <a:ext uri="{9D8B030D-6E8A-4147-A177-3AD203B41FA5}">
                      <a16:colId xmlns:a16="http://schemas.microsoft.com/office/drawing/2014/main" val="3591989196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160431699"/>
                    </a:ext>
                  </a:extLst>
                </a:gridCol>
              </a:tblGrid>
              <a:tr h="1017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NAME</a:t>
                      </a:r>
                      <a:r>
                        <a:rPr lang="es-EC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MONEY </a:t>
                      </a:r>
                    </a:p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TYPE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0077191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CARMEN AMELIA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90031382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ELSA MARINA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40569377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ENMA DIANA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22594078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CHICANGO ANTAMBA KARINA ALEXANDRA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250,00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BREEDING OF PIGS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1532131855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 CRUZ LITA DIANA MARICELA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OF CHICKENS AND VITAMINS FOR COWS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68500460"/>
                  </a:ext>
                </a:extLst>
              </a:tr>
              <a:tr h="30683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INUCA GONZA MARIA NICOLASA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1.600,00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SALE OF MILK AND FATTENING PIGS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475515582"/>
                  </a:ext>
                </a:extLst>
              </a:tr>
              <a:tr h="4156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PIJAL INLAGO SEGUNDO JOSE ANTONIO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700,00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CONSTRUCTION-PURCHASE OF CONCRETE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11975970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PINANGO CATUCUAGO MIRIAM PAULINA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PURCHASE OF COW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32930648"/>
                  </a:ext>
                </a:extLst>
              </a:tr>
              <a:tr h="269987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QUILUMBAQUI PERUGACHI DORA LUCIA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450,00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PURCHASE OF DISPOSABLE ITEMS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02845778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REFUNDABLE FUND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lvl="2" algn="l" defTabSz="914400" rtl="0" eaLnBrk="1" fontAlgn="b" latinLnBrk="0" hangingPunct="1"/>
                      <a:r>
                        <a:rPr lang="es-EC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      </a:t>
                      </a:r>
                      <a:r>
                        <a:rPr lang="es-EC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7,200,00</a:t>
                      </a:r>
                      <a:r>
                        <a:rPr lang="es-EC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039509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4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i\Escritorio\Nueva carpeta\Imagen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583367"/>
            <a:ext cx="2466582" cy="2469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160385" y="3689379"/>
            <a:ext cx="8823230" cy="28623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A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tencil" pitchFamily="82" charset="0"/>
                <a:cs typeface="Aharoni" pitchFamily="2" charset="-79"/>
              </a:rPr>
              <a:t>FUNDACIÓN ECUMÉNICA PARA EL DESARROLLO INTEGRAL CAPACITACIÓN – EDUCACIÓN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1A58B8-5455-47C3-BE1E-CA0D718376A3}"/>
              </a:ext>
            </a:extLst>
          </p:cNvPr>
          <p:cNvSpPr txBox="1"/>
          <p:nvPr/>
        </p:nvSpPr>
        <p:spPr>
          <a:xfrm>
            <a:off x="158189" y="328308"/>
            <a:ext cx="5851775" cy="31700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30 AÑOS </a:t>
            </a:r>
          </a:p>
          <a:p>
            <a:pPr algn="ctr"/>
            <a:r>
              <a:rPr lang="es-EC" sz="4000" b="1" dirty="0"/>
              <a:t>GENERANDO OPORTUNIDADES PARA LAS FAMILIAS DE LAS COMUNIDADES.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145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A63AE-E0AF-59B5-984C-3C5DE7F7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92775"/>
            <a:ext cx="59150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000" b="1" dirty="0"/>
              <a:t>PROJECT MONITORING</a:t>
            </a:r>
            <a:endParaRPr lang="es-EC" sz="40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9131E85-BBB4-825B-662B-F49BB04658A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646653"/>
          <a:ext cx="8640960" cy="455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9904">
                  <a:extLst>
                    <a:ext uri="{9D8B030D-6E8A-4147-A177-3AD203B41FA5}">
                      <a16:colId xmlns:a16="http://schemas.microsoft.com/office/drawing/2014/main" val="2902803856"/>
                    </a:ext>
                  </a:extLst>
                </a:gridCol>
                <a:gridCol w="1460656">
                  <a:extLst>
                    <a:ext uri="{9D8B030D-6E8A-4147-A177-3AD203B41FA5}">
                      <a16:colId xmlns:a16="http://schemas.microsoft.com/office/drawing/2014/main" val="3591989196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160431699"/>
                    </a:ext>
                  </a:extLst>
                </a:gridCol>
              </a:tblGrid>
              <a:tr h="1017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NAME</a:t>
                      </a:r>
                      <a:r>
                        <a:rPr lang="es-EC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MONEY </a:t>
                      </a:r>
                    </a:p>
                    <a:p>
                      <a:pPr algn="ctr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TYPE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0077191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CARMEN AMELIA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90031382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ELSA MARINA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40569377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ENMA DIANA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TRADE-SALE OF ICE CREAM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22594078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CHICANGO ANTAMBA KARINA ALEXANDRA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250,00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BREEDING OF PIGS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1532131855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 CRUZ LITA DIANA MARICELA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OF CHICKENS AND VITAMINS FOR COWS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68500460"/>
                  </a:ext>
                </a:extLst>
              </a:tr>
              <a:tr h="30683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INUCA GONZA MARIA NICOLASA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1.600,00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SALE OF MILK AND FATTENING PIGS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475515582"/>
                  </a:ext>
                </a:extLst>
              </a:tr>
              <a:tr h="4156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PIJAL INLAGO SEGUNDO JOSE ANTONIO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700,00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CONSTRUCTION-PURCHASE OF CONCRETE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11975970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PINANGO CATUCUAGO MIRIAM PAULINA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1.000,00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PURCHASE OF COW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32930648"/>
                  </a:ext>
                </a:extLst>
              </a:tr>
              <a:tr h="269987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QUILUMBAQUI PERUGACHI DORA LUCIA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450,00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TRADE- PURCHASE OF DISPOSABLE ITEMS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02845778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REFUNDABLE FUND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lvl="2" algn="l" defTabSz="914400" rtl="0" eaLnBrk="1" fontAlgn="b" latinLnBrk="0" hangingPunct="1"/>
                      <a:r>
                        <a:rPr lang="es-EC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      </a:t>
                      </a:r>
                      <a:r>
                        <a:rPr lang="es-EC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7,200,00</a:t>
                      </a:r>
                      <a:r>
                        <a:rPr lang="es-EC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039509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5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A63AE-E0AF-59B5-984C-3C5DE7F7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20" y="188640"/>
            <a:ext cx="684076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4000" b="1" dirty="0"/>
              <a:t>SEGUIMIENTO DE LOS PROYECTOS </a:t>
            </a:r>
            <a:endParaRPr lang="es-EC" sz="40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9131E85-BBB4-825B-662B-F49BB046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16931"/>
              </p:ext>
            </p:extLst>
          </p:nvPr>
        </p:nvGraphicFramePr>
        <p:xfrm>
          <a:off x="251520" y="1268760"/>
          <a:ext cx="8640960" cy="5075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9904">
                  <a:extLst>
                    <a:ext uri="{9D8B030D-6E8A-4147-A177-3AD203B41FA5}">
                      <a16:colId xmlns:a16="http://schemas.microsoft.com/office/drawing/2014/main" val="2902803856"/>
                    </a:ext>
                  </a:extLst>
                </a:gridCol>
                <a:gridCol w="1460656">
                  <a:extLst>
                    <a:ext uri="{9D8B030D-6E8A-4147-A177-3AD203B41FA5}">
                      <a16:colId xmlns:a16="http://schemas.microsoft.com/office/drawing/2014/main" val="3591989196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160431699"/>
                    </a:ext>
                  </a:extLst>
                </a:gridCol>
              </a:tblGrid>
              <a:tr h="1017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NOMBRE </a:t>
                      </a:r>
                      <a:endParaRPr lang="es-EC" sz="15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FONDO RECIBIDO 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C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TIPO DE PROYECTO 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0077191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CARMEN AMELIA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VENTA DE HELADOS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90031382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ELSA MARINA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VENTA DE HELADOS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40569377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ANTAMBA INUCA ENMA DIANA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1.000,00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VENTA DE HELADOS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22594078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CHICANGO ANTAMBA KARINA ALEXANDRA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250,00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CRIANZA DE CHANCHOS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1532131855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 CRUZ LITA DIANA MARICELA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COMPRA DE POLLOS Y VITAMINAS PARA VACAS</a:t>
                      </a:r>
                      <a:endParaRPr lang="es-E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68500460"/>
                  </a:ext>
                </a:extLst>
              </a:tr>
              <a:tr h="306839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INUCA GONZA MARIA NICOLASA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1.600,00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VENTA DE LECHE Y ENGORDE DE CHANCHOS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475515582"/>
                  </a:ext>
                </a:extLst>
              </a:tr>
              <a:tr h="4156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PIJAL INLAGO SEGUNDO JOSE ANTONIO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700,00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CONSTRUCCION,. COMPRA DE CONCRETERA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3511975970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PINANGO CATUCUAGO MIRIAM PAULINA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1.000,00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COMPRA DE VACA </a:t>
                      </a: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432930648"/>
                  </a:ext>
                </a:extLst>
              </a:tr>
              <a:tr h="269987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QUILUMBAQUI PERUGACHI DORA LUCIA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450,00 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– COMPRA DE TRADE- COMERCIO – COMPRA DE ARTICULOS DESECHABLES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702845778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FONDO REEMBOLSABLE 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marL="0" lvl="2" algn="l" defTabSz="914400" rtl="0" eaLnBrk="1" fontAlgn="b" latinLnBrk="0" hangingPunct="1"/>
                      <a:r>
                        <a:rPr lang="es-EC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      7,200,00 </a:t>
                      </a:r>
                    </a:p>
                  </a:txBody>
                  <a:tcPr marL="6500" marR="6500" marT="65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0" marR="6500" marT="6500" marB="0" anchor="b"/>
                </a:tc>
                <a:extLst>
                  <a:ext uri="{0D108BD9-81ED-4DB2-BD59-A6C34878D82A}">
                    <a16:rowId xmlns:a16="http://schemas.microsoft.com/office/drawing/2014/main" val="2039509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0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472DC9-4143-4039-4AD0-B99684D6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8123"/>
          <a:stretch/>
        </p:blipFill>
        <p:spPr>
          <a:xfrm>
            <a:off x="8184" y="1417638"/>
            <a:ext cx="3125804" cy="519332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B11B81-8D0F-BA52-F3C3-DAA2179F0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r="9817"/>
          <a:stretch/>
        </p:blipFill>
        <p:spPr>
          <a:xfrm>
            <a:off x="5823943" y="1415127"/>
            <a:ext cx="3125804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929348-51B2-CD8C-D778-F8F7C51FAC00}"/>
              </a:ext>
            </a:extLst>
          </p:cNvPr>
          <p:cNvSpPr txBox="1"/>
          <p:nvPr/>
        </p:nvSpPr>
        <p:spPr>
          <a:xfrm>
            <a:off x="3204922" y="582067"/>
            <a:ext cx="2548087" cy="5693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</a:rPr>
              <a:t>Term: 1 year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</a:rPr>
              <a:t>Purchase of merchandise: Lunch boxes and plastic cases.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</a:rPr>
              <a:t>The merchandise is purchased every week. Average profit per package sale $5</a:t>
            </a:r>
            <a:endParaRPr lang="es-ES" sz="2800" b="1" i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F974E9E-DF4D-4041-BE4E-F57880C7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8" y="31631"/>
            <a:ext cx="290378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DOLORES QUILUMBAQUI</a:t>
            </a:r>
            <a:endParaRPr lang="es-EC" sz="32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61C9EB4-F826-430E-849A-D7FFE34777EA}"/>
              </a:ext>
            </a:extLst>
          </p:cNvPr>
          <p:cNvSpPr txBox="1">
            <a:spLocks/>
          </p:cNvSpPr>
          <p:nvPr/>
        </p:nvSpPr>
        <p:spPr>
          <a:xfrm>
            <a:off x="6522749" y="97413"/>
            <a:ext cx="17281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 i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3200" dirty="0"/>
              <a:t>CREDIT </a:t>
            </a:r>
          </a:p>
          <a:p>
            <a:pPr marL="0" indent="0" algn="ctr">
              <a:buNone/>
            </a:pPr>
            <a:r>
              <a:rPr lang="es-EC" sz="3200" dirty="0"/>
              <a:t>$450.00</a:t>
            </a:r>
          </a:p>
        </p:txBody>
      </p:sp>
    </p:spTree>
    <p:extLst>
      <p:ext uri="{BB962C8B-B14F-4D97-AF65-F5344CB8AC3E}">
        <p14:creationId xmlns:p14="http://schemas.microsoft.com/office/powerpoint/2010/main" val="30147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472DC9-4143-4039-4AD0-B99684D6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8123"/>
          <a:stretch/>
        </p:blipFill>
        <p:spPr>
          <a:xfrm>
            <a:off x="8184" y="1417638"/>
            <a:ext cx="3125804" cy="519332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B11B81-8D0F-BA52-F3C3-DAA2179F0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r="9817"/>
          <a:stretch/>
        </p:blipFill>
        <p:spPr>
          <a:xfrm>
            <a:off x="5823943" y="1415127"/>
            <a:ext cx="3125804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929348-51B2-CD8C-D778-F8F7C51FAC00}"/>
              </a:ext>
            </a:extLst>
          </p:cNvPr>
          <p:cNvSpPr txBox="1"/>
          <p:nvPr/>
        </p:nvSpPr>
        <p:spPr>
          <a:xfrm>
            <a:off x="3204922" y="452060"/>
            <a:ext cx="2548087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rgbClr val="0070C0"/>
                </a:solidFill>
                <a:latin typeface="Calibri" panose="020F0502020204030204"/>
              </a:rPr>
              <a:t>Plazo: 1 año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rgbClr val="0070C0"/>
                </a:solidFill>
                <a:latin typeface="Calibri" panose="020F0502020204030204"/>
              </a:rPr>
              <a:t>Compra de mercancías: Loncheras y estuches plásticos.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rgbClr val="0070C0"/>
                </a:solidFill>
                <a:latin typeface="Calibri" panose="020F0502020204030204"/>
              </a:rPr>
              <a:t>La mercancía se compra todas las semanas. Ganancia promedio por venta de paquete $5</a:t>
            </a:r>
            <a:endParaRPr lang="es-ES" sz="2800" b="1" i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F974E9E-DF4D-4041-BE4E-F57880C7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8" y="31631"/>
            <a:ext cx="290378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DOLORES QUILUMBAQUI</a:t>
            </a:r>
            <a:endParaRPr lang="es-EC" sz="32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61C9EB4-F826-430E-849A-D7FFE34777EA}"/>
              </a:ext>
            </a:extLst>
          </p:cNvPr>
          <p:cNvSpPr txBox="1">
            <a:spLocks/>
          </p:cNvSpPr>
          <p:nvPr/>
        </p:nvSpPr>
        <p:spPr>
          <a:xfrm>
            <a:off x="6522749" y="97413"/>
            <a:ext cx="17281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 i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3200" dirty="0"/>
              <a:t>CREDITO </a:t>
            </a:r>
          </a:p>
          <a:p>
            <a:pPr marL="0" indent="0" algn="ctr">
              <a:buNone/>
            </a:pPr>
            <a:r>
              <a:rPr lang="es-EC" sz="3200" dirty="0"/>
              <a:t>$450.00</a:t>
            </a:r>
          </a:p>
        </p:txBody>
      </p:sp>
    </p:spTree>
    <p:extLst>
      <p:ext uri="{BB962C8B-B14F-4D97-AF65-F5344CB8AC3E}">
        <p14:creationId xmlns:p14="http://schemas.microsoft.com/office/powerpoint/2010/main" val="22499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DD6C010-D240-0053-A273-5B1985364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/>
          <a:stretch/>
        </p:blipFill>
        <p:spPr>
          <a:xfrm>
            <a:off x="251795" y="764704"/>
            <a:ext cx="4045582" cy="326350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7FA872-8ACB-D4BB-CD88-38CB14828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r="8534"/>
          <a:stretch/>
        </p:blipFill>
        <p:spPr>
          <a:xfrm>
            <a:off x="4463987" y="798531"/>
            <a:ext cx="4579291" cy="326350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A324DE0-6F63-DB34-9E03-6869560C08C0}"/>
              </a:ext>
            </a:extLst>
          </p:cNvPr>
          <p:cNvSpPr txBox="1"/>
          <p:nvPr/>
        </p:nvSpPr>
        <p:spPr>
          <a:xfrm>
            <a:off x="107503" y="4095861"/>
            <a:ext cx="8712969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Credit of $1,000 each</a:t>
            </a:r>
          </a:p>
          <a:p>
            <a:r>
              <a:rPr lang="en-US" dirty="0"/>
              <a:t>Term: 1 year</a:t>
            </a:r>
          </a:p>
          <a:p>
            <a:r>
              <a:rPr lang="en-US" dirty="0"/>
              <a:t>Purchase of freezers for ice cream and raw materials (fruit) points of sale.</a:t>
            </a:r>
          </a:p>
          <a:p>
            <a:r>
              <a:rPr lang="en-US" dirty="0"/>
              <a:t>Average monthly sale: 2,000 ice creams.</a:t>
            </a:r>
          </a:p>
          <a:p>
            <a:r>
              <a:rPr lang="en-US" dirty="0"/>
              <a:t>Offer: 27 flavors of ice cream.</a:t>
            </a:r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5D72D-F83B-46D5-B2E4-71351A9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858" y="84483"/>
            <a:ext cx="4579291" cy="5486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b="1" dirty="0"/>
              <a:t>ENMA Y ELSA ANTAMBA </a:t>
            </a:r>
            <a:endParaRPr lang="es-EC" sz="3000" b="1" dirty="0"/>
          </a:p>
        </p:txBody>
      </p:sp>
    </p:spTree>
    <p:extLst>
      <p:ext uri="{BB962C8B-B14F-4D97-AF65-F5344CB8AC3E}">
        <p14:creationId xmlns:p14="http://schemas.microsoft.com/office/powerpoint/2010/main" val="42532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DD6C010-D240-0053-A273-5B1985364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/>
          <a:stretch/>
        </p:blipFill>
        <p:spPr>
          <a:xfrm>
            <a:off x="251795" y="764704"/>
            <a:ext cx="4045582" cy="326350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7FA872-8ACB-D4BB-CD88-38CB14828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r="8534"/>
          <a:stretch/>
        </p:blipFill>
        <p:spPr>
          <a:xfrm>
            <a:off x="4463987" y="798531"/>
            <a:ext cx="4579291" cy="326350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A324DE0-6F63-DB34-9E03-6869560C08C0}"/>
              </a:ext>
            </a:extLst>
          </p:cNvPr>
          <p:cNvSpPr txBox="1"/>
          <p:nvPr/>
        </p:nvSpPr>
        <p:spPr>
          <a:xfrm>
            <a:off x="107503" y="4095861"/>
            <a:ext cx="8712969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dirty="0"/>
              <a:t>Crédito de $1,000 cada una</a:t>
            </a:r>
          </a:p>
          <a:p>
            <a:r>
              <a:rPr lang="es-MX" dirty="0"/>
              <a:t>Plazo: 1 año</a:t>
            </a:r>
          </a:p>
          <a:p>
            <a:r>
              <a:rPr lang="es-MX" dirty="0"/>
              <a:t>Compra de congeladores para helados y puntos de venta de materias primas (frutas).</a:t>
            </a:r>
          </a:p>
          <a:p>
            <a:r>
              <a:rPr lang="es-MX" dirty="0"/>
              <a:t>Venta promedio mensual: 2.000 helados.</a:t>
            </a:r>
          </a:p>
          <a:p>
            <a:r>
              <a:rPr lang="es-MX" dirty="0"/>
              <a:t>Oferta: 27 sabores de helado.</a:t>
            </a:r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5D72D-F83B-46D5-B2E4-71351A9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858" y="84483"/>
            <a:ext cx="4579291" cy="5486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b="1" dirty="0"/>
              <a:t>ENMA Y ELSA ANTAMBA </a:t>
            </a:r>
            <a:endParaRPr lang="es-EC" sz="3000" b="1" dirty="0"/>
          </a:p>
        </p:txBody>
      </p:sp>
    </p:spTree>
    <p:extLst>
      <p:ext uri="{BB962C8B-B14F-4D97-AF65-F5344CB8AC3E}">
        <p14:creationId xmlns:p14="http://schemas.microsoft.com/office/powerpoint/2010/main" val="17210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1160ECC-3CA7-1E5D-5576-F9CAEC05C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684" r="12017" b="8211"/>
          <a:stretch/>
        </p:blipFill>
        <p:spPr>
          <a:xfrm>
            <a:off x="35496" y="36978"/>
            <a:ext cx="3934326" cy="51720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C5ACCE-401E-2645-56C6-9E0C02D5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15056"/>
          <a:stretch/>
        </p:blipFill>
        <p:spPr>
          <a:xfrm>
            <a:off x="3951185" y="685822"/>
            <a:ext cx="5209674" cy="29525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9AD0AD8-8D2E-21E4-FCC0-58EF1D204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12373"/>
          <a:stretch/>
        </p:blipFill>
        <p:spPr>
          <a:xfrm>
            <a:off x="3951185" y="3642737"/>
            <a:ext cx="2716782" cy="279361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42C5E9C-2B7B-BD24-B628-7D422ED05CE8}"/>
              </a:ext>
            </a:extLst>
          </p:cNvPr>
          <p:cNvSpPr txBox="1"/>
          <p:nvPr/>
        </p:nvSpPr>
        <p:spPr>
          <a:xfrm>
            <a:off x="1337289" y="6213260"/>
            <a:ext cx="655073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Estimated income: $10 </a:t>
            </a:r>
            <a:r>
              <a:rPr lang="en-US" sz="3200"/>
              <a:t>each animal</a:t>
            </a:r>
            <a:r>
              <a:rPr lang="es-ES" sz="3200" dirty="0"/>
              <a:t>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2A32690-60CA-42DF-9800-B6D6F0A2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1780"/>
            <a:ext cx="3456384" cy="733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DIANA DE LA CRUZ </a:t>
            </a:r>
            <a:endParaRPr lang="es-EC" sz="32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78B1E5E-4D4E-4C49-B3F9-167ED195C668}"/>
              </a:ext>
            </a:extLst>
          </p:cNvPr>
          <p:cNvSpPr txBox="1">
            <a:spLocks/>
          </p:cNvSpPr>
          <p:nvPr/>
        </p:nvSpPr>
        <p:spPr>
          <a:xfrm>
            <a:off x="3993686" y="66992"/>
            <a:ext cx="5039291" cy="589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 $200.00, term 5 months</a:t>
            </a:r>
            <a:endParaRPr lang="es-EC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5C745E5-B64F-438E-926B-878BCBBE58E4}"/>
              </a:ext>
            </a:extLst>
          </p:cNvPr>
          <p:cNvSpPr txBox="1">
            <a:spLocks/>
          </p:cNvSpPr>
          <p:nvPr/>
        </p:nvSpPr>
        <p:spPr>
          <a:xfrm>
            <a:off x="6804248" y="3956320"/>
            <a:ext cx="211126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Purchase of chickens, balanced fattening and growth</a:t>
            </a:r>
            <a:endParaRPr lang="es-EC" sz="24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CA3B3C0-B6FF-49A0-B21A-4CFA07DEB7A4}"/>
              </a:ext>
            </a:extLst>
          </p:cNvPr>
          <p:cNvSpPr txBox="1">
            <a:spLocks/>
          </p:cNvSpPr>
          <p:nvPr/>
        </p:nvSpPr>
        <p:spPr>
          <a:xfrm>
            <a:off x="77437" y="5427262"/>
            <a:ext cx="363046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Production time 3 months</a:t>
            </a:r>
          </a:p>
        </p:txBody>
      </p:sp>
    </p:spTree>
    <p:extLst>
      <p:ext uri="{BB962C8B-B14F-4D97-AF65-F5344CB8AC3E}">
        <p14:creationId xmlns:p14="http://schemas.microsoft.com/office/powerpoint/2010/main" val="11523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1160ECC-3CA7-1E5D-5576-F9CAEC05C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8627" r="12017" b="8211"/>
          <a:stretch/>
        </p:blipFill>
        <p:spPr>
          <a:xfrm>
            <a:off x="6406" y="25569"/>
            <a:ext cx="3934326" cy="46087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C5ACCE-401E-2645-56C6-9E0C02D5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15056"/>
          <a:stretch/>
        </p:blipFill>
        <p:spPr>
          <a:xfrm>
            <a:off x="3951185" y="685822"/>
            <a:ext cx="5209674" cy="29525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9AD0AD8-8D2E-21E4-FCC0-58EF1D204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12373"/>
          <a:stretch/>
        </p:blipFill>
        <p:spPr>
          <a:xfrm>
            <a:off x="3951185" y="3642737"/>
            <a:ext cx="2716782" cy="279361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42C5E9C-2B7B-BD24-B628-7D422ED05CE8}"/>
              </a:ext>
            </a:extLst>
          </p:cNvPr>
          <p:cNvSpPr txBox="1"/>
          <p:nvPr/>
        </p:nvSpPr>
        <p:spPr>
          <a:xfrm>
            <a:off x="971601" y="6213260"/>
            <a:ext cx="73448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3200" dirty="0"/>
              <a:t>Ingreso</a:t>
            </a:r>
            <a:r>
              <a:rPr lang="en-US" sz="3200" dirty="0"/>
              <a:t> </a:t>
            </a:r>
            <a:r>
              <a:rPr lang="es-EC" sz="3200" dirty="0"/>
              <a:t>estimado</a:t>
            </a:r>
            <a:r>
              <a:rPr lang="en-US" sz="3200" dirty="0"/>
              <a:t>:  $10 </a:t>
            </a:r>
            <a:r>
              <a:rPr lang="es-EC" sz="3200" dirty="0"/>
              <a:t>cada</a:t>
            </a:r>
            <a:r>
              <a:rPr lang="en-US" sz="3200" dirty="0"/>
              <a:t>  animal</a:t>
            </a:r>
            <a:r>
              <a:rPr lang="es-ES" sz="3200" dirty="0"/>
              <a:t>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2A32690-60CA-42DF-9800-B6D6F0A2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1780"/>
            <a:ext cx="3456384" cy="733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DIANA DE LA CRUZ </a:t>
            </a:r>
            <a:endParaRPr lang="es-EC" sz="32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78B1E5E-4D4E-4C49-B3F9-167ED195C668}"/>
              </a:ext>
            </a:extLst>
          </p:cNvPr>
          <p:cNvSpPr txBox="1">
            <a:spLocks/>
          </p:cNvSpPr>
          <p:nvPr/>
        </p:nvSpPr>
        <p:spPr>
          <a:xfrm>
            <a:off x="3993686" y="66992"/>
            <a:ext cx="503929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/>
              <a:t>Crédito $200.00, plazo 5 meses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5C745E5-B64F-438E-926B-878BCBBE58E4}"/>
              </a:ext>
            </a:extLst>
          </p:cNvPr>
          <p:cNvSpPr txBox="1">
            <a:spLocks/>
          </p:cNvSpPr>
          <p:nvPr/>
        </p:nvSpPr>
        <p:spPr>
          <a:xfrm>
            <a:off x="6768386" y="3771654"/>
            <a:ext cx="2111261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/>
              <a:t>Compra de pollos de carne, balanceado de engorde y crecimiento.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CA3B3C0-B6FF-49A0-B21A-4CFA07DEB7A4}"/>
              </a:ext>
            </a:extLst>
          </p:cNvPr>
          <p:cNvSpPr txBox="1">
            <a:spLocks/>
          </p:cNvSpPr>
          <p:nvPr/>
        </p:nvSpPr>
        <p:spPr>
          <a:xfrm>
            <a:off x="158335" y="4797152"/>
            <a:ext cx="363046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/>
              <a:t>Tiempo de producción 3 meses </a:t>
            </a:r>
          </a:p>
        </p:txBody>
      </p:sp>
    </p:spTree>
    <p:extLst>
      <p:ext uri="{BB962C8B-B14F-4D97-AF65-F5344CB8AC3E}">
        <p14:creationId xmlns:p14="http://schemas.microsoft.com/office/powerpoint/2010/main" val="36635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01468C0-E536-5B9A-9FCE-92C76F075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-140" r="-1677" b="140"/>
          <a:stretch/>
        </p:blipFill>
        <p:spPr>
          <a:xfrm>
            <a:off x="1" y="850031"/>
            <a:ext cx="3742811" cy="51435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BB82FA-8A5F-08B8-0BFF-8571445F7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1"/>
          <a:stretch/>
        </p:blipFill>
        <p:spPr>
          <a:xfrm>
            <a:off x="6084168" y="1497655"/>
            <a:ext cx="2978170" cy="50069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BF64A13-C933-6631-7C2B-0B83C1257885}"/>
              </a:ext>
            </a:extLst>
          </p:cNvPr>
          <p:cNvSpPr txBox="1"/>
          <p:nvPr/>
        </p:nvSpPr>
        <p:spPr>
          <a:xfrm>
            <a:off x="3707904" y="410586"/>
            <a:ext cx="2350064" cy="6093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00" dirty="0"/>
              <a:t>Purchase of cow and bull, vitamins and balanced.</a:t>
            </a:r>
          </a:p>
          <a:p>
            <a:r>
              <a:rPr lang="en-US" sz="3000" dirty="0"/>
              <a:t>Current milk production: 10 liters. Sale to milkman in the sector</a:t>
            </a:r>
            <a:endParaRPr lang="es-ES" sz="3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440151E-8A00-4CA8-A240-7C0D5B91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1780"/>
            <a:ext cx="3456384" cy="733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NICOLASA INUCA </a:t>
            </a:r>
            <a:endParaRPr lang="es-EC" sz="32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8AEC7D-24DC-4C09-9963-263B4E580F58}"/>
              </a:ext>
            </a:extLst>
          </p:cNvPr>
          <p:cNvSpPr txBox="1">
            <a:spLocks/>
          </p:cNvSpPr>
          <p:nvPr/>
        </p:nvSpPr>
        <p:spPr>
          <a:xfrm>
            <a:off x="6247792" y="410586"/>
            <a:ext cx="281454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Credit $1,600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EF16C2B-870B-42F0-9E45-9C233B491E0E}"/>
              </a:ext>
            </a:extLst>
          </p:cNvPr>
          <p:cNvSpPr txBox="1">
            <a:spLocks/>
          </p:cNvSpPr>
          <p:nvPr/>
        </p:nvSpPr>
        <p:spPr>
          <a:xfrm>
            <a:off x="322729" y="6089766"/>
            <a:ext cx="2866955" cy="659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36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Term 1 year </a:t>
            </a:r>
          </a:p>
        </p:txBody>
      </p:sp>
    </p:spTree>
    <p:extLst>
      <p:ext uri="{BB962C8B-B14F-4D97-AF65-F5344CB8AC3E}">
        <p14:creationId xmlns:p14="http://schemas.microsoft.com/office/powerpoint/2010/main" val="5892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01468C0-E536-5B9A-9FCE-92C76F075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-140" r="-1677" b="140"/>
          <a:stretch/>
        </p:blipFill>
        <p:spPr>
          <a:xfrm>
            <a:off x="1" y="850031"/>
            <a:ext cx="3742811" cy="51435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BB82FA-8A5F-08B8-0BFF-8571445F7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1"/>
          <a:stretch/>
        </p:blipFill>
        <p:spPr>
          <a:xfrm>
            <a:off x="6084168" y="1497655"/>
            <a:ext cx="2978170" cy="50069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BF64A13-C933-6631-7C2B-0B83C1257885}"/>
              </a:ext>
            </a:extLst>
          </p:cNvPr>
          <p:cNvSpPr txBox="1"/>
          <p:nvPr/>
        </p:nvSpPr>
        <p:spPr>
          <a:xfrm>
            <a:off x="3707904" y="410586"/>
            <a:ext cx="2237692" cy="6093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28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sz="3000" dirty="0"/>
              <a:t>Compra de vaca y torete, vitaminas y balanceado</a:t>
            </a:r>
          </a:p>
          <a:p>
            <a:pPr marL="0" indent="0">
              <a:buNone/>
            </a:pPr>
            <a:endParaRPr lang="es-MX" sz="3000" dirty="0"/>
          </a:p>
          <a:p>
            <a:r>
              <a:rPr lang="es-MX" sz="3000" dirty="0"/>
              <a:t>Producción actual de leche: 10 litros. Venta a lechero del sector.</a:t>
            </a:r>
            <a:endParaRPr lang="es-ES" sz="3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440151E-8A00-4CA8-A240-7C0D5B91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1780"/>
            <a:ext cx="3456384" cy="733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NICOLASA INUCA </a:t>
            </a:r>
            <a:endParaRPr lang="es-EC" sz="32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8AEC7D-24DC-4C09-9963-263B4E580F58}"/>
              </a:ext>
            </a:extLst>
          </p:cNvPr>
          <p:cNvSpPr txBox="1">
            <a:spLocks/>
          </p:cNvSpPr>
          <p:nvPr/>
        </p:nvSpPr>
        <p:spPr>
          <a:xfrm>
            <a:off x="6247792" y="410586"/>
            <a:ext cx="281454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3600" dirty="0"/>
              <a:t>Crédito  $1,600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EF16C2B-870B-42F0-9E45-9C233B491E0E}"/>
              </a:ext>
            </a:extLst>
          </p:cNvPr>
          <p:cNvSpPr txBox="1">
            <a:spLocks/>
          </p:cNvSpPr>
          <p:nvPr/>
        </p:nvSpPr>
        <p:spPr>
          <a:xfrm>
            <a:off x="322729" y="6089766"/>
            <a:ext cx="28669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36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/>
              <a:t>Plazo 1 año </a:t>
            </a:r>
          </a:p>
        </p:txBody>
      </p:sp>
    </p:spTree>
    <p:extLst>
      <p:ext uri="{BB962C8B-B14F-4D97-AF65-F5344CB8AC3E}">
        <p14:creationId xmlns:p14="http://schemas.microsoft.com/office/powerpoint/2010/main" val="14360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D28D52-A6FC-3C37-99ED-DF8340F3C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8"/>
          <a:stretch/>
        </p:blipFill>
        <p:spPr>
          <a:xfrm>
            <a:off x="0" y="1196752"/>
            <a:ext cx="8990523" cy="535557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1B65441-BE0B-42E1-B5DB-FB4F79FFD62E}"/>
              </a:ext>
            </a:extLst>
          </p:cNvPr>
          <p:cNvSpPr txBox="1">
            <a:spLocks/>
          </p:cNvSpPr>
          <p:nvPr/>
        </p:nvSpPr>
        <p:spPr>
          <a:xfrm>
            <a:off x="559995" y="110173"/>
            <a:ext cx="7998497" cy="948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  <a:defRPr sz="2000" b="1" kern="1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26 DE MARZO WOMEN'S GROUP </a:t>
            </a:r>
          </a:p>
          <a:p>
            <a:r>
              <a:rPr lang="en-US" sz="2400" dirty="0"/>
              <a:t>PIJAL BAJO, GONZALEZ SUAREZ</a:t>
            </a:r>
            <a:endParaRPr lang="es-EC" sz="24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D0B0348-37BA-4E21-A795-72E86223814D}"/>
              </a:ext>
            </a:extLst>
          </p:cNvPr>
          <p:cNvSpPr txBox="1">
            <a:spLocks/>
          </p:cNvSpPr>
          <p:nvPr/>
        </p:nvSpPr>
        <p:spPr>
          <a:xfrm>
            <a:off x="755576" y="5812560"/>
            <a:ext cx="7998497" cy="948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  <a:defRPr sz="2000" b="1" kern="1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GRUPO DE MUJERES 26 DE MARZO</a:t>
            </a:r>
          </a:p>
          <a:p>
            <a:r>
              <a:rPr lang="en-US" sz="2400" dirty="0"/>
              <a:t>PIJAL BAJO, GONZALEZ SUAREZ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7343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446FCAD-5D7E-CCAC-F325-B1459915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4"/>
          <a:stretch/>
        </p:blipFill>
        <p:spPr>
          <a:xfrm>
            <a:off x="5769409" y="6896"/>
            <a:ext cx="3326519" cy="5143500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4E99D701-2727-9A90-B3CF-D9C284376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r="13508"/>
          <a:stretch/>
        </p:blipFill>
        <p:spPr>
          <a:xfrm>
            <a:off x="23682" y="1196752"/>
            <a:ext cx="3147461" cy="5143501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766BCC-1417-667D-7A23-06B6104E819F}"/>
              </a:ext>
            </a:extLst>
          </p:cNvPr>
          <p:cNvSpPr txBox="1"/>
          <p:nvPr/>
        </p:nvSpPr>
        <p:spPr>
          <a:xfrm>
            <a:off x="3231076" y="372263"/>
            <a:ext cx="2421044" cy="60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Purchase of merchandise: ice cream makers, water and fried foods.</a:t>
            </a:r>
          </a:p>
          <a:p>
            <a:r>
              <a:rPr lang="en-US" sz="2400" dirty="0"/>
              <a:t>Acquire merchandise every week.</a:t>
            </a:r>
          </a:p>
          <a:p>
            <a:r>
              <a:rPr lang="en-US" sz="2400" dirty="0"/>
              <a:t>The business started 7 months ago.</a:t>
            </a:r>
          </a:p>
          <a:p>
            <a:r>
              <a:rPr lang="en-US" sz="2400" dirty="0"/>
              <a:t>Average sales: $300 every 8 days, 24 bottles of water every 2 days.</a:t>
            </a:r>
            <a:endParaRPr lang="es-ES" sz="24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71B4CF-2C6E-4577-9484-7D5F5FC8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7" y="116632"/>
            <a:ext cx="2843808" cy="9738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CARMEN </a:t>
            </a:r>
            <a:br>
              <a:rPr lang="es-ES" sz="3200" b="1" dirty="0"/>
            </a:br>
            <a:r>
              <a:rPr lang="es-ES" sz="3200" b="1" dirty="0"/>
              <a:t>ANTAMBA </a:t>
            </a:r>
            <a:endParaRPr lang="es-EC" sz="32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8E00A85-63C1-4F0E-A819-7DEF20009D52}"/>
              </a:ext>
            </a:extLst>
          </p:cNvPr>
          <p:cNvSpPr txBox="1">
            <a:spLocks/>
          </p:cNvSpPr>
          <p:nvPr/>
        </p:nvSpPr>
        <p:spPr>
          <a:xfrm>
            <a:off x="5910730" y="5324676"/>
            <a:ext cx="29816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36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Credit $1,000</a:t>
            </a:r>
          </a:p>
          <a:p>
            <a:pPr algn="ctr"/>
            <a:r>
              <a:rPr lang="en-US" dirty="0"/>
              <a:t>Term 1 year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414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446FCAD-5D7E-CCAC-F325-B1459915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4"/>
          <a:stretch/>
        </p:blipFill>
        <p:spPr>
          <a:xfrm>
            <a:off x="5769409" y="6896"/>
            <a:ext cx="3326519" cy="5143500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4E99D701-2727-9A90-B3CF-D9C284376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r="13508"/>
          <a:stretch/>
        </p:blipFill>
        <p:spPr>
          <a:xfrm>
            <a:off x="23682" y="1196752"/>
            <a:ext cx="3147461" cy="5143501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766BCC-1417-667D-7A23-06B6104E819F}"/>
              </a:ext>
            </a:extLst>
          </p:cNvPr>
          <p:cNvSpPr txBox="1"/>
          <p:nvPr/>
        </p:nvSpPr>
        <p:spPr>
          <a:xfrm>
            <a:off x="3231076" y="372263"/>
            <a:ext cx="2421044" cy="60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sz="2400" dirty="0"/>
              <a:t>Compra de mercadería: heladores, agua y frituras.</a:t>
            </a:r>
          </a:p>
          <a:p>
            <a:r>
              <a:rPr lang="es-MX" sz="2400" dirty="0"/>
              <a:t>Adquirir mercadería cada semana.</a:t>
            </a:r>
          </a:p>
          <a:p>
            <a:r>
              <a:rPr lang="es-MX" sz="2400" dirty="0"/>
              <a:t>El negocio comenzó hace 7 meses.</a:t>
            </a:r>
          </a:p>
          <a:p>
            <a:r>
              <a:rPr lang="es-MX" sz="2400" dirty="0"/>
              <a:t>Ventas promedio: $300 cada 8 días </a:t>
            </a:r>
          </a:p>
          <a:p>
            <a:r>
              <a:rPr lang="es-MX" sz="2400" dirty="0"/>
              <a:t>24 botellas de agua cada 2 días.</a:t>
            </a:r>
            <a:endParaRPr lang="es-ES" sz="24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71B4CF-2C6E-4577-9484-7D5F5FC8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7" y="116632"/>
            <a:ext cx="2843808" cy="9738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CARMEN </a:t>
            </a:r>
            <a:br>
              <a:rPr lang="es-ES" sz="3200" b="1" dirty="0"/>
            </a:br>
            <a:r>
              <a:rPr lang="es-ES" sz="3200" b="1" dirty="0"/>
              <a:t>ANTAMBA </a:t>
            </a:r>
            <a:endParaRPr lang="es-EC" sz="32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8E00A85-63C1-4F0E-A819-7DEF20009D52}"/>
              </a:ext>
            </a:extLst>
          </p:cNvPr>
          <p:cNvSpPr txBox="1">
            <a:spLocks/>
          </p:cNvSpPr>
          <p:nvPr/>
        </p:nvSpPr>
        <p:spPr>
          <a:xfrm>
            <a:off x="5910730" y="5324676"/>
            <a:ext cx="29816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defTabSz="685800">
              <a:buFont typeface="Arial" panose="020B0604020202020204" pitchFamily="34" charset="0"/>
              <a:buNone/>
              <a:defRPr sz="36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/>
              <a:t>Crédito $1,000</a:t>
            </a:r>
          </a:p>
          <a:p>
            <a:pPr algn="ctr"/>
            <a:r>
              <a:rPr lang="es-EC"/>
              <a:t>Plazo 1 año </a:t>
            </a:r>
          </a:p>
        </p:txBody>
      </p:sp>
    </p:spTree>
    <p:extLst>
      <p:ext uri="{BB962C8B-B14F-4D97-AF65-F5344CB8AC3E}">
        <p14:creationId xmlns:p14="http://schemas.microsoft.com/office/powerpoint/2010/main" val="2410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D9300D0-071F-3970-B115-ABF9404EF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0" r="13417" b="36981"/>
          <a:stretch/>
        </p:blipFill>
        <p:spPr>
          <a:xfrm>
            <a:off x="57040" y="1181143"/>
            <a:ext cx="4508823" cy="5643865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E67D571-E0A5-4B75-F42E-3296D9AA5131}"/>
              </a:ext>
            </a:extLst>
          </p:cNvPr>
          <p:cNvSpPr txBox="1"/>
          <p:nvPr/>
        </p:nvSpPr>
        <p:spPr>
          <a:xfrm>
            <a:off x="4788024" y="2852936"/>
            <a:ext cx="417646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Credit $1,000</a:t>
            </a:r>
          </a:p>
          <a:p>
            <a:r>
              <a:rPr lang="en-US" sz="3200" dirty="0"/>
              <a:t>Term one year</a:t>
            </a:r>
          </a:p>
          <a:p>
            <a:r>
              <a:rPr lang="en-US" sz="3200" dirty="0"/>
              <a:t>Bought a cow and calf</a:t>
            </a:r>
            <a:endParaRPr lang="es-ES" sz="32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EE0336A-358E-4B1F-9E7E-B4BE87A4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9" y="78904"/>
            <a:ext cx="3540987" cy="9738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PAULINA PINANGO </a:t>
            </a:r>
            <a:endParaRPr lang="es-EC" sz="32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3F30EB-BCD3-4F39-BEFA-7A8B7CDE1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97" y="188640"/>
            <a:ext cx="4321091" cy="24430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855C8B7-01D8-45F1-A489-585DDA85EE8B}"/>
              </a:ext>
            </a:extLst>
          </p:cNvPr>
          <p:cNvSpPr txBox="1"/>
          <p:nvPr/>
        </p:nvSpPr>
        <p:spPr>
          <a:xfrm>
            <a:off x="4665101" y="4697251"/>
            <a:ext cx="432109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PLACE ALL YOUR WORKS IN THE HANDS OF THE LORD, AND YOUR PROJECTS WILL BE FULFILLED.”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PROVERBS 16:3 </a:t>
            </a:r>
            <a:endParaRPr lang="es-EC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D9300D0-071F-3970-B115-ABF9404EF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0" r="13417" b="36981"/>
          <a:stretch/>
        </p:blipFill>
        <p:spPr>
          <a:xfrm>
            <a:off x="57040" y="1181143"/>
            <a:ext cx="4508823" cy="5643865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E67D571-E0A5-4B75-F42E-3296D9AA5131}"/>
              </a:ext>
            </a:extLst>
          </p:cNvPr>
          <p:cNvSpPr txBox="1"/>
          <p:nvPr/>
        </p:nvSpPr>
        <p:spPr>
          <a:xfrm>
            <a:off x="4761344" y="2725802"/>
            <a:ext cx="417646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14313" indent="-214313" defTabSz="685800">
              <a:buFont typeface="Arial" panose="020B0604020202020204" pitchFamily="34" charset="0"/>
              <a:buChar char="•"/>
              <a:defRPr sz="3000" b="1">
                <a:solidFill>
                  <a:srgbClr val="0070C0"/>
                </a:solidFill>
                <a:latin typeface="Calibri" panose="020F050202020403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3600" dirty="0"/>
              <a:t>Crédito $1,000</a:t>
            </a:r>
          </a:p>
          <a:p>
            <a:r>
              <a:rPr lang="es-EC" sz="3600" dirty="0"/>
              <a:t>Plazo: 1 año </a:t>
            </a:r>
          </a:p>
          <a:p>
            <a:r>
              <a:rPr lang="es-EC" sz="3600" dirty="0"/>
              <a:t>Compra de vaca y ternero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EE0336A-358E-4B1F-9E7E-B4BE87A4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9" y="78904"/>
            <a:ext cx="3540987" cy="9738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/>
              <a:t>PAULINA PINANGO </a:t>
            </a:r>
            <a:endParaRPr lang="es-EC" sz="32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3F30EB-BCD3-4F39-BEFA-7A8B7CDE1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97" y="188640"/>
            <a:ext cx="4321091" cy="24430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855C8B7-01D8-45F1-A489-585DDA85EE8B}"/>
              </a:ext>
            </a:extLst>
          </p:cNvPr>
          <p:cNvSpPr txBox="1"/>
          <p:nvPr/>
        </p:nvSpPr>
        <p:spPr>
          <a:xfrm>
            <a:off x="4715710" y="5408969"/>
            <a:ext cx="432109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dirty="0"/>
              <a:t>PON TODAS TUS OBRAS EN MANOS DEL SEÑOR, Y TUS PROYECTOS SE CUMPLIRÁN. </a:t>
            </a:r>
            <a:r>
              <a:rPr lang="es-MX" sz="2400" b="1" dirty="0">
                <a:solidFill>
                  <a:srgbClr val="002060"/>
                </a:solidFill>
              </a:rPr>
              <a:t>PROVERBIOS 16:3</a:t>
            </a:r>
            <a:endParaRPr lang="es-EC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7F241D-8A8C-1C09-7A76-C8F6EC757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EXPLICACION DE POLITICAS DE FEDICE</a:t>
            </a:r>
            <a:endParaRPr lang="es-EC" dirty="0"/>
          </a:p>
          <a:p>
            <a:r>
              <a:rPr lang="es-EC" dirty="0"/>
              <a:t>Primera reunión fue el 10 de octubre del 2024.</a:t>
            </a:r>
          </a:p>
          <a:p>
            <a:r>
              <a:rPr lang="es-EC" dirty="0" err="1"/>
              <a:t>Politicas</a:t>
            </a:r>
            <a:r>
              <a:rPr lang="es-EC" dirty="0"/>
              <a:t> de FEDICE:</a:t>
            </a:r>
          </a:p>
          <a:p>
            <a:pPr lvl="2"/>
            <a:r>
              <a:rPr lang="es-EC" dirty="0"/>
              <a:t>Fondo reembolsable inicial de $300 por familia.</a:t>
            </a:r>
          </a:p>
          <a:p>
            <a:pPr lvl="2"/>
            <a:r>
              <a:rPr lang="es-EC" dirty="0"/>
              <a:t>Asistencia obligatoria a  todas las reunión con  el quipo de FEDICE.</a:t>
            </a:r>
          </a:p>
          <a:p>
            <a:pPr lvl="2"/>
            <a:r>
              <a:rPr lang="es-EC" dirty="0"/>
              <a:t>Aporte material ,trabajo o económico de las familias.</a:t>
            </a:r>
          </a:p>
          <a:p>
            <a:pPr marL="685800" lvl="2" indent="0">
              <a:buNone/>
            </a:pPr>
            <a:endParaRPr lang="es-EC" dirty="0"/>
          </a:p>
          <a:p>
            <a:pPr marL="685800" lvl="2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241393-2E60-D6E8-E6F5-4C50129DE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"/>
          <a:stretch/>
        </p:blipFill>
        <p:spPr>
          <a:xfrm>
            <a:off x="103459" y="619281"/>
            <a:ext cx="8879067" cy="5407287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73BE474-61BC-409C-8C04-D6DB492CCBF9}"/>
              </a:ext>
            </a:extLst>
          </p:cNvPr>
          <p:cNvSpPr txBox="1">
            <a:spLocks/>
          </p:cNvSpPr>
          <p:nvPr/>
        </p:nvSpPr>
        <p:spPr>
          <a:xfrm>
            <a:off x="144984" y="146548"/>
            <a:ext cx="8796018" cy="1011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First meetings: Carmen </a:t>
            </a:r>
            <a:r>
              <a:rPr lang="en-US" sz="2800" dirty="0" err="1"/>
              <a:t>Castañeda</a:t>
            </a:r>
            <a:r>
              <a:rPr lang="en-US" sz="2800" dirty="0"/>
              <a:t>, president of FEDICE and Hugo Pacheco, FEDICE technician.</a:t>
            </a:r>
            <a:endParaRPr lang="es-EC" sz="2800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6E3FAB6-85D2-4A4E-A825-6EB6C7E64A74}"/>
              </a:ext>
            </a:extLst>
          </p:cNvPr>
          <p:cNvSpPr txBox="1">
            <a:spLocks/>
          </p:cNvSpPr>
          <p:nvPr/>
        </p:nvSpPr>
        <p:spPr>
          <a:xfrm>
            <a:off x="144984" y="5700001"/>
            <a:ext cx="8903324" cy="1011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dirty="0"/>
              <a:t>Primeras reuniones: Carmen Castañeda, presidenta de FEDICE y Hugo Pacheco, técnico de FEDICE.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6238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A1F99A-C2B1-4CB0-8B8F-6F70914B32C4}"/>
              </a:ext>
            </a:extLst>
          </p:cNvPr>
          <p:cNvSpPr txBox="1">
            <a:spLocks/>
          </p:cNvSpPr>
          <p:nvPr/>
        </p:nvSpPr>
        <p:spPr>
          <a:xfrm>
            <a:off x="128263" y="185301"/>
            <a:ext cx="8712968" cy="1011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Presentation of FEDICE, activities with women's groups and policies for the delivery of reimbursable funds</a:t>
            </a:r>
            <a:endParaRPr lang="es-EC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F4DBD9-3399-473F-8993-D0E67B2C7B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9" y="1340768"/>
            <a:ext cx="8712968" cy="5331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1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65C710-3C54-4501-902F-24CBDBE7F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44"/>
          <a:stretch/>
        </p:blipFill>
        <p:spPr>
          <a:xfrm>
            <a:off x="736086" y="114962"/>
            <a:ext cx="7671828" cy="613244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552E00-ADAA-416A-A0FE-05829AEF349C}"/>
              </a:ext>
            </a:extLst>
          </p:cNvPr>
          <p:cNvSpPr txBox="1">
            <a:spLocks/>
          </p:cNvSpPr>
          <p:nvPr/>
        </p:nvSpPr>
        <p:spPr>
          <a:xfrm>
            <a:off x="179512" y="5731587"/>
            <a:ext cx="8784976" cy="1011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dirty="0"/>
              <a:t>Presentación de FEDICE, actividades con grupos de mujeres y políticas para la entrega de fondos reembolsables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7425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2F1A87A-3AF2-9E89-56E6-6745CF220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7517" cy="5143500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7FDB0E7-1147-4B56-BF01-1218EC8D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5589240"/>
            <a:ext cx="8604448" cy="8866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b="1" dirty="0"/>
              <a:t>MOTIVATION MEETINGS </a:t>
            </a:r>
            <a:br>
              <a:rPr lang="en-US" sz="3600" b="1" dirty="0"/>
            </a:br>
            <a:r>
              <a:rPr lang="en-US" sz="3600" b="1" dirty="0"/>
              <a:t>GETTING TO KNOW EACH OTHER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10927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DEA649-C947-63A4-8770-118F2993F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97"/>
            <a:ext cx="9144000" cy="51415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3AD84F0-B368-4DC1-94F1-60B1CE8002C5}"/>
              </a:ext>
            </a:extLst>
          </p:cNvPr>
          <p:cNvSpPr txBox="1"/>
          <p:nvPr/>
        </p:nvSpPr>
        <p:spPr>
          <a:xfrm>
            <a:off x="24317" y="81062"/>
            <a:ext cx="8868163" cy="13317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sz="3200" dirty="0"/>
              <a:t>REUNIONES DE MOTIVACIÓN </a:t>
            </a:r>
          </a:p>
          <a:p>
            <a:r>
              <a:rPr lang="es-MX" sz="3200" dirty="0"/>
              <a:t>Y PARA CONOCERNOS MUTUAMENTE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5013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73F49-151E-1637-A5DC-348013F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SOURCES AND USES OF RESOURCES</a:t>
            </a:r>
            <a:endParaRPr lang="es-EC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BB4346A-7408-7B14-F694-5FDF0A7C4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36282"/>
              </p:ext>
            </p:extLst>
          </p:nvPr>
        </p:nvGraphicFramePr>
        <p:xfrm>
          <a:off x="270419" y="1700808"/>
          <a:ext cx="8603161" cy="430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0512">
                  <a:extLst>
                    <a:ext uri="{9D8B030D-6E8A-4147-A177-3AD203B41FA5}">
                      <a16:colId xmlns:a16="http://schemas.microsoft.com/office/drawing/2014/main" val="116118054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61157078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374082969"/>
                    </a:ext>
                  </a:extLst>
                </a:gridCol>
                <a:gridCol w="1315045">
                  <a:extLst>
                    <a:ext uri="{9D8B030D-6E8A-4147-A177-3AD203B41FA5}">
                      <a16:colId xmlns:a16="http://schemas.microsoft.com/office/drawing/2014/main" val="2196127564"/>
                    </a:ext>
                  </a:extLst>
                </a:gridCol>
                <a:gridCol w="701180">
                  <a:extLst>
                    <a:ext uri="{9D8B030D-6E8A-4147-A177-3AD203B41FA5}">
                      <a16:colId xmlns:a16="http://schemas.microsoft.com/office/drawing/2014/main" val="2888728521"/>
                    </a:ext>
                  </a:extLst>
                </a:gridCol>
              </a:tblGrid>
              <a:tr h="340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PARTICIPANTS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FEDICE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GROUP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26 DE MARZO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TOTAL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3511350291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Reimbursable fund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7.200,00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         -  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7.200,00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32%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968554073"/>
                  </a:ext>
                </a:extLst>
              </a:tr>
              <a:tr h="69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 and administration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920,00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1.080,00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2.000,00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9%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2369719270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Assets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          -  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13.200,00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13.200,00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59%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2740695437"/>
                  </a:ext>
                </a:extLst>
              </a:tr>
              <a:tr h="34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TOTAL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8.120,00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     14.280,00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     22.400,00 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100%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3535664668"/>
                  </a:ext>
                </a:extLst>
              </a:tr>
              <a:tr h="358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36%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64%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400" kern="0" dirty="0">
                          <a:effectLst/>
                        </a:rPr>
                        <a:t>100%</a:t>
                      </a:r>
                      <a:endParaRPr lang="es-EC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862281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6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12566</TotalTime>
  <Words>1319</Words>
  <Application>Microsoft Office PowerPoint</Application>
  <PresentationFormat>Presentación en pantalla (4:3)</PresentationFormat>
  <Paragraphs>283</Paragraphs>
  <Slides>33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Stencil</vt:lpstr>
      <vt:lpstr>system-ui</vt:lpstr>
      <vt:lpstr>Times New Roman</vt:lpstr>
      <vt:lpstr>Tema de Office</vt:lpstr>
      <vt:lpstr>ECUMENICAL FOUNDATION FOR INTEGRAL DEVELOPMENT TRAINING – EDUCATION </vt:lpstr>
      <vt:lpstr>FUNDACIÓN ECUMÉNICA PARA EL DESARROLLO INTEGRAL CAPACITACIÓN – EDUCACIÓN </vt:lpstr>
      <vt:lpstr>Presentación de PowerPoint</vt:lpstr>
      <vt:lpstr>Presentación de PowerPoint</vt:lpstr>
      <vt:lpstr>Presentación de PowerPoint</vt:lpstr>
      <vt:lpstr>Presentación de PowerPoint</vt:lpstr>
      <vt:lpstr>MOTIVATION MEETINGS  GETTING TO KNOW EACH OTHER</vt:lpstr>
      <vt:lpstr>Presentación de PowerPoint</vt:lpstr>
      <vt:lpstr>SOURCES AND USES OF RESOURCES</vt:lpstr>
      <vt:lpstr>FUENTES Y USO DE RECURSOS </vt:lpstr>
      <vt:lpstr>OPERATIONAL STAGE  December 18, 2024</vt:lpstr>
      <vt:lpstr>ETAPA OPERACIONAL  18 de diciembre de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PROJECT MONITORING</vt:lpstr>
      <vt:lpstr>PROJECT MONITORING</vt:lpstr>
      <vt:lpstr>SEGUIMIENTO DE LOS PROYECTOS </vt:lpstr>
      <vt:lpstr>DOLORES QUILUMBAQUI</vt:lpstr>
      <vt:lpstr>DOLORES QUILUMBAQUI</vt:lpstr>
      <vt:lpstr>ENMA Y ELSA ANTAMBA </vt:lpstr>
      <vt:lpstr>ENMA Y ELSA ANTAMBA </vt:lpstr>
      <vt:lpstr>DIANA DE LA CRUZ </vt:lpstr>
      <vt:lpstr>DIANA DE LA CRUZ </vt:lpstr>
      <vt:lpstr>NICOLASA INUCA </vt:lpstr>
      <vt:lpstr>NICOLASA INUCA </vt:lpstr>
      <vt:lpstr>CARMEN  ANTAMBA </vt:lpstr>
      <vt:lpstr>CARMEN  ANTAMBA </vt:lpstr>
      <vt:lpstr>PAULINA PINANGO </vt:lpstr>
      <vt:lpstr>PAULINA PINANGO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FUNDACIÓN ECUMÉNICA PARA EL DESARROLLO INTEGRAL, CAPACITACIÓN – EDUCACIÓN</dc:title>
  <dc:creator>Admini</dc:creator>
  <cp:lastModifiedBy>BLANCA ISABEL PUMA MARTINEZ</cp:lastModifiedBy>
  <cp:revision>1457</cp:revision>
  <dcterms:created xsi:type="dcterms:W3CDTF">2015-03-17T15:41:36Z</dcterms:created>
  <dcterms:modified xsi:type="dcterms:W3CDTF">2025-02-12T13:23:40Z</dcterms:modified>
</cp:coreProperties>
</file>