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1491" r:id="rId3"/>
    <p:sldId id="1005" r:id="rId4"/>
    <p:sldId id="941" r:id="rId5"/>
    <p:sldId id="1494" r:id="rId6"/>
    <p:sldId id="1011" r:id="rId7"/>
    <p:sldId id="1016" r:id="rId8"/>
    <p:sldId id="1018" r:id="rId9"/>
    <p:sldId id="1495" r:id="rId10"/>
    <p:sldId id="1497" r:id="rId11"/>
    <p:sldId id="1496" r:id="rId12"/>
    <p:sldId id="996" r:id="rId13"/>
    <p:sldId id="999" r:id="rId14"/>
    <p:sldId id="1492" r:id="rId15"/>
    <p:sldId id="990" r:id="rId16"/>
    <p:sldId id="1020" r:id="rId17"/>
    <p:sldId id="994" r:id="rId18"/>
    <p:sldId id="1493" r:id="rId19"/>
    <p:sldId id="1000" r:id="rId20"/>
    <p:sldId id="1023" r:id="rId21"/>
    <p:sldId id="1002" r:id="rId22"/>
    <p:sldId id="1024" r:id="rId23"/>
    <p:sldId id="1003" r:id="rId24"/>
    <p:sldId id="1022" r:id="rId25"/>
    <p:sldId id="1004" r:id="rId26"/>
    <p:sldId id="1025" r:id="rId27"/>
    <p:sldId id="1017" r:id="rId28"/>
    <p:sldId id="1021" r:id="rId29"/>
    <p:sldId id="1008" r:id="rId30"/>
    <p:sldId id="1019" r:id="rId3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3" autoAdjust="0"/>
    <p:restoredTop sz="88869" autoAdjust="0"/>
  </p:normalViewPr>
  <p:slideViewPr>
    <p:cSldViewPr>
      <p:cViewPr varScale="1">
        <p:scale>
          <a:sx n="63" d="100"/>
          <a:sy n="63" d="100"/>
        </p:scale>
        <p:origin x="152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441728-1FD9-4762-83B8-5BFD50BE8B7F}" type="datetimeFigureOut">
              <a:rPr lang="es-ES" smtClean="0"/>
              <a:pPr/>
              <a:t>27/05/2024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741615-47C8-493E-9217-59DBC5F65997}" type="slidenum">
              <a:rPr lang="es-ES" smtClean="0"/>
              <a:pPr/>
              <a:t>‹Nº›</a:t>
            </a:fld>
            <a:endParaRPr lang="es-ES"/>
          </a:p>
        </p:txBody>
      </p:sp>
    </p:spTree>
    <p:extLst>
      <p:ext uri="{BB962C8B-B14F-4D97-AF65-F5344CB8AC3E}">
        <p14:creationId xmlns:p14="http://schemas.microsoft.com/office/powerpoint/2010/main" val="397233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9610AC74-D1A7-40C9-AE81-3F7F77925BB0}" type="datetimeFigureOut">
              <a:rPr lang="es-ES" smtClean="0"/>
              <a:pPr/>
              <a:t>27/05/2024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554277C-4BBD-4650-9326-FDBC770912FA}" type="slidenum">
              <a:rPr lang="es-ES" smtClean="0"/>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9610AC74-D1A7-40C9-AE81-3F7F77925BB0}" type="datetimeFigureOut">
              <a:rPr lang="es-ES" smtClean="0"/>
              <a:pPr/>
              <a:t>27/05/2024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554277C-4BBD-4650-9326-FDBC770912FA}" type="slidenum">
              <a:rPr lang="es-ES" smtClean="0"/>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9610AC74-D1A7-40C9-AE81-3F7F77925BB0}" type="datetimeFigureOut">
              <a:rPr lang="es-ES" smtClean="0"/>
              <a:pPr/>
              <a:t>27/05/2024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554277C-4BBD-4650-9326-FDBC770912FA}" type="slidenum">
              <a:rPr lang="es-ES" smtClean="0"/>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9610AC74-D1A7-40C9-AE81-3F7F77925BB0}" type="datetimeFigureOut">
              <a:rPr lang="es-ES" smtClean="0"/>
              <a:pPr/>
              <a:t>27/05/2024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554277C-4BBD-4650-9326-FDBC770912FA}" type="slidenum">
              <a:rPr lang="es-ES" smtClean="0"/>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9610AC74-D1A7-40C9-AE81-3F7F77925BB0}" type="datetimeFigureOut">
              <a:rPr lang="es-ES" smtClean="0"/>
              <a:pPr/>
              <a:t>27/05/2024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554277C-4BBD-4650-9326-FDBC770912FA}" type="slidenum">
              <a:rPr lang="es-ES" smtClean="0"/>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9610AC74-D1A7-40C9-AE81-3F7F77925BB0}" type="datetimeFigureOut">
              <a:rPr lang="es-ES" smtClean="0"/>
              <a:pPr/>
              <a:t>27/05/2024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554277C-4BBD-4650-9326-FDBC770912FA}" type="slidenum">
              <a:rPr lang="es-ES" smtClean="0"/>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9610AC74-D1A7-40C9-AE81-3F7F77925BB0}" type="datetimeFigureOut">
              <a:rPr lang="es-ES" smtClean="0"/>
              <a:pPr/>
              <a:t>27/05/2024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0554277C-4BBD-4650-9326-FDBC770912FA}" type="slidenum">
              <a:rPr lang="es-ES" smtClean="0"/>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9610AC74-D1A7-40C9-AE81-3F7F77925BB0}" type="datetimeFigureOut">
              <a:rPr lang="es-ES" smtClean="0"/>
              <a:pPr/>
              <a:t>27/05/2024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0554277C-4BBD-4650-9326-FDBC770912FA}" type="slidenum">
              <a:rPr lang="es-ES" smtClean="0"/>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610AC74-D1A7-40C9-AE81-3F7F77925BB0}" type="datetimeFigureOut">
              <a:rPr lang="es-ES" smtClean="0"/>
              <a:pPr/>
              <a:t>27/05/2024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0554277C-4BBD-4650-9326-FDBC770912FA}" type="slidenum">
              <a:rPr lang="es-ES" smtClean="0"/>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610AC74-D1A7-40C9-AE81-3F7F77925BB0}" type="datetimeFigureOut">
              <a:rPr lang="es-ES" smtClean="0"/>
              <a:pPr/>
              <a:t>27/05/2024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554277C-4BBD-4650-9326-FDBC770912FA}" type="slidenum">
              <a:rPr lang="es-ES" smtClean="0"/>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610AC74-D1A7-40C9-AE81-3F7F77925BB0}" type="datetimeFigureOut">
              <a:rPr lang="es-ES" smtClean="0"/>
              <a:pPr/>
              <a:t>27/05/2024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554277C-4BBD-4650-9326-FDBC770912FA}" type="slidenum">
              <a:rPr lang="es-ES" smtClean="0"/>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l="-18000" r="-18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0AC74-D1A7-40C9-AE81-3F7F77925BB0}" type="datetimeFigureOut">
              <a:rPr lang="es-ES" smtClean="0"/>
              <a:pPr/>
              <a:t>27/05/2024</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4277C-4BBD-4650-9326-FDBC770912FA}"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Escritorio\Nueva carpeta\Imagen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384" y="157809"/>
            <a:ext cx="2878205" cy="2881123"/>
          </a:xfrm>
          <a:prstGeom prst="rect">
            <a:avLst/>
          </a:prstGeom>
          <a:noFill/>
        </p:spPr>
      </p:pic>
      <p:sp>
        <p:nvSpPr>
          <p:cNvPr id="5" name="1 Título"/>
          <p:cNvSpPr>
            <a:spLocks noGrp="1"/>
          </p:cNvSpPr>
          <p:nvPr>
            <p:ph type="ctrTitle"/>
          </p:nvPr>
        </p:nvSpPr>
        <p:spPr>
          <a:xfrm>
            <a:off x="160384" y="3788236"/>
            <a:ext cx="8823230" cy="2881123"/>
          </a:xfrm>
        </p:spPr>
        <p:style>
          <a:lnRef idx="1">
            <a:schemeClr val="accent1"/>
          </a:lnRef>
          <a:fillRef idx="2">
            <a:schemeClr val="accent1"/>
          </a:fillRef>
          <a:effectRef idx="1">
            <a:schemeClr val="accent1"/>
          </a:effectRef>
          <a:fontRef idx="minor">
            <a:schemeClr val="dk1"/>
          </a:fontRef>
        </p:style>
        <p:txBody>
          <a:bodyPr>
            <a:noAutofit/>
          </a:bodyPr>
          <a:lstStyle/>
          <a:p>
            <a:pPr algn="ctr"/>
            <a:br>
              <a:rPr lang="es-AR" sz="4800" dirty="0">
                <a:ln w="18415" cmpd="sng">
                  <a:solidFill>
                    <a:srgbClr val="FFFFFF"/>
                  </a:solidFill>
                  <a:prstDash val="solid"/>
                </a:ln>
                <a:solidFill>
                  <a:schemeClr val="tx2">
                    <a:lumMod val="50000"/>
                  </a:schemeClr>
                </a:solidFill>
                <a:effectLst>
                  <a:outerShdw blurRad="63500" dir="3600000" algn="tl" rotWithShape="0">
                    <a:srgbClr val="000000">
                      <a:alpha val="70000"/>
                    </a:srgbClr>
                  </a:outerShdw>
                </a:effectLst>
                <a:latin typeface="Stencil" pitchFamily="82" charset="0"/>
                <a:cs typeface="Aharoni" pitchFamily="2" charset="-79"/>
              </a:rPr>
            </a:br>
            <a:r>
              <a:rPr lang="es-AR" sz="4800" dirty="0">
                <a:ln w="18415" cmpd="sng">
                  <a:solidFill>
                    <a:srgbClr val="FFFFFF"/>
                  </a:solidFill>
                  <a:prstDash val="solid"/>
                </a:ln>
                <a:solidFill>
                  <a:schemeClr val="tx2">
                    <a:lumMod val="50000"/>
                  </a:schemeClr>
                </a:solidFill>
                <a:effectLst>
                  <a:outerShdw blurRad="63500" dir="3600000" algn="tl" rotWithShape="0">
                    <a:srgbClr val="000000">
                      <a:alpha val="70000"/>
                    </a:srgbClr>
                  </a:outerShdw>
                </a:effectLst>
                <a:latin typeface="Stencil" pitchFamily="82" charset="0"/>
                <a:cs typeface="Aharoni" pitchFamily="2" charset="-79"/>
              </a:rPr>
              <a:t>ECUMENICAL FOUNDATION FOR INTEGRAL DEVELOPMENT TRAINING – EDUCATION </a:t>
            </a:r>
          </a:p>
        </p:txBody>
      </p:sp>
      <p:pic>
        <p:nvPicPr>
          <p:cNvPr id="6" name="wayanay-musicas-de-ecuador-wmv">
            <a:hlinkClick r:id="" action="ppaction://media"/>
            <a:extLst>
              <a:ext uri="{FF2B5EF4-FFF2-40B4-BE49-F238E27FC236}">
                <a16:creationId xmlns:a16="http://schemas.microsoft.com/office/drawing/2014/main" id="{F9B4A6CA-CB1F-4AB8-9052-5D0F30EF27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7" name="CuadroTexto 6">
            <a:extLst>
              <a:ext uri="{FF2B5EF4-FFF2-40B4-BE49-F238E27FC236}">
                <a16:creationId xmlns:a16="http://schemas.microsoft.com/office/drawing/2014/main" id="{BECECE28-576E-4B11-8EE0-5A8E697FF336}"/>
              </a:ext>
            </a:extLst>
          </p:cNvPr>
          <p:cNvSpPr txBox="1"/>
          <p:nvPr/>
        </p:nvSpPr>
        <p:spPr>
          <a:xfrm>
            <a:off x="2983458" y="310793"/>
            <a:ext cx="5851775" cy="317009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4000" b="1" dirty="0"/>
              <a:t>30 YEARS</a:t>
            </a:r>
          </a:p>
          <a:p>
            <a:pPr algn="ctr"/>
            <a:r>
              <a:rPr lang="es-EC" sz="4000" b="1" dirty="0"/>
              <a:t>GENERATING LIFE OPPORTUNITIES FOR THE FAMILIES FROM THE COMMUNITIES. </a:t>
            </a:r>
            <a:endParaRPr lang="en-US" sz="4000" b="1" dirty="0"/>
          </a:p>
        </p:txBody>
      </p:sp>
    </p:spTree>
  </p:cSld>
  <p:clrMapOvr>
    <a:masterClrMapping/>
  </p:clrMapOvr>
  <mc:AlternateContent xmlns:mc="http://schemas.openxmlformats.org/markup-compatibility/2006" xmlns:p14="http://schemas.microsoft.com/office/powerpoint/2010/main">
    <mc:Choice Requires="p14">
      <p:transition spd="slow" p14:dur="800" advTm="2000">
        <p:circle/>
      </p:transition>
    </mc:Choice>
    <mc:Fallback xmlns="">
      <p:transition spd="slow" advTm="2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0EEABCC-CDF3-4630-8EE2-E344A88BA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
            <a:ext cx="9144000" cy="6835140"/>
          </a:xfrm>
          <a:prstGeom prst="rect">
            <a:avLst/>
          </a:prstGeom>
        </p:spPr>
      </p:pic>
      <p:sp>
        <p:nvSpPr>
          <p:cNvPr id="6" name="Rectángulo redondeado 3">
            <a:extLst>
              <a:ext uri="{FF2B5EF4-FFF2-40B4-BE49-F238E27FC236}">
                <a16:creationId xmlns:a16="http://schemas.microsoft.com/office/drawing/2014/main" id="{7B1B8597-B458-40E7-BC66-7F4276641180}"/>
              </a:ext>
            </a:extLst>
          </p:cNvPr>
          <p:cNvSpPr/>
          <p:nvPr/>
        </p:nvSpPr>
        <p:spPr>
          <a:xfrm>
            <a:off x="4788024" y="6021288"/>
            <a:ext cx="4176464" cy="5040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solidFill>
                  <a:schemeClr val="dk1"/>
                </a:solidFill>
              </a:rPr>
              <a:t>PRACTICAL TRAINING </a:t>
            </a:r>
          </a:p>
        </p:txBody>
      </p:sp>
    </p:spTree>
    <p:extLst>
      <p:ext uri="{BB962C8B-B14F-4D97-AF65-F5344CB8AC3E}">
        <p14:creationId xmlns:p14="http://schemas.microsoft.com/office/powerpoint/2010/main" val="2706799820"/>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F63ECB2-B2BE-4E6C-830F-659E903E9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
            <a:ext cx="9144000" cy="6835140"/>
          </a:xfrm>
          <a:prstGeom prst="rect">
            <a:avLst/>
          </a:prstGeom>
        </p:spPr>
      </p:pic>
      <p:sp>
        <p:nvSpPr>
          <p:cNvPr id="6" name="Rectángulo redondeado 3">
            <a:extLst>
              <a:ext uri="{FF2B5EF4-FFF2-40B4-BE49-F238E27FC236}">
                <a16:creationId xmlns:a16="http://schemas.microsoft.com/office/drawing/2014/main" id="{19512754-85EE-4764-A6CD-C78575109CE0}"/>
              </a:ext>
            </a:extLst>
          </p:cNvPr>
          <p:cNvSpPr/>
          <p:nvPr/>
        </p:nvSpPr>
        <p:spPr>
          <a:xfrm>
            <a:off x="1187624" y="6021288"/>
            <a:ext cx="4176464" cy="6480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chemeClr val="dk1"/>
                </a:solidFill>
              </a:rPr>
              <a:t>CAPACITACIÓN PRÁCTICA </a:t>
            </a:r>
          </a:p>
        </p:txBody>
      </p:sp>
    </p:spTree>
    <p:extLst>
      <p:ext uri="{BB962C8B-B14F-4D97-AF65-F5344CB8AC3E}">
        <p14:creationId xmlns:p14="http://schemas.microsoft.com/office/powerpoint/2010/main" val="3373144932"/>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C39BE3D-4F64-42AD-842A-75BC4339C6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5" name="Imagen 4">
            <a:extLst>
              <a:ext uri="{FF2B5EF4-FFF2-40B4-BE49-F238E27FC236}">
                <a16:creationId xmlns:a16="http://schemas.microsoft.com/office/drawing/2014/main" id="{F6C05543-8F94-453B-9DBC-6A7682E83D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558" y="3812497"/>
            <a:ext cx="3897673" cy="2923255"/>
          </a:xfrm>
          <a:prstGeom prst="rect">
            <a:avLst/>
          </a:prstGeom>
        </p:spPr>
      </p:pic>
      <p:pic>
        <p:nvPicPr>
          <p:cNvPr id="6" name="Imagen 5">
            <a:extLst>
              <a:ext uri="{FF2B5EF4-FFF2-40B4-BE49-F238E27FC236}">
                <a16:creationId xmlns:a16="http://schemas.microsoft.com/office/drawing/2014/main" id="{A7025339-2577-476D-B8CD-DFE329AA71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989" y="3284984"/>
            <a:ext cx="4764021" cy="3573016"/>
          </a:xfrm>
          <a:prstGeom prst="rect">
            <a:avLst/>
          </a:prstGeom>
        </p:spPr>
      </p:pic>
      <p:sp>
        <p:nvSpPr>
          <p:cNvPr id="7" name="Rectángulo redondeado 3">
            <a:extLst>
              <a:ext uri="{FF2B5EF4-FFF2-40B4-BE49-F238E27FC236}">
                <a16:creationId xmlns:a16="http://schemas.microsoft.com/office/drawing/2014/main" id="{4868445B-2A1C-48F9-A1B8-CEACB3A92986}"/>
              </a:ext>
            </a:extLst>
          </p:cNvPr>
          <p:cNvSpPr/>
          <p:nvPr/>
        </p:nvSpPr>
        <p:spPr>
          <a:xfrm>
            <a:off x="5098828" y="6252741"/>
            <a:ext cx="3816424" cy="48978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dirty="0">
              <a:solidFill>
                <a:schemeClr val="dk1"/>
              </a:solidFill>
            </a:endParaRPr>
          </a:p>
          <a:p>
            <a:pPr algn="ctr"/>
            <a:r>
              <a:rPr lang="en-US" sz="2400" b="1" dirty="0">
                <a:solidFill>
                  <a:schemeClr val="dk1"/>
                </a:solidFill>
              </a:rPr>
              <a:t>PROJECT BENEFICIARIES</a:t>
            </a:r>
          </a:p>
          <a:p>
            <a:pPr algn="ctr"/>
            <a:endParaRPr lang="en-US" sz="2400" b="1" dirty="0">
              <a:solidFill>
                <a:schemeClr val="dk1"/>
              </a:solidFill>
            </a:endParaRPr>
          </a:p>
        </p:txBody>
      </p:sp>
      <p:pic>
        <p:nvPicPr>
          <p:cNvPr id="10" name="Imagen 9">
            <a:extLst>
              <a:ext uri="{FF2B5EF4-FFF2-40B4-BE49-F238E27FC236}">
                <a16:creationId xmlns:a16="http://schemas.microsoft.com/office/drawing/2014/main" id="{20FCBB3D-CA84-4532-89D6-6BA5073EC7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775" r="6688" b="10101"/>
          <a:stretch/>
        </p:blipFill>
        <p:spPr>
          <a:xfrm>
            <a:off x="246900" y="473531"/>
            <a:ext cx="3897672" cy="3304134"/>
          </a:xfrm>
          <a:prstGeom prst="rect">
            <a:avLst/>
          </a:prstGeom>
        </p:spPr>
      </p:pic>
      <p:sp>
        <p:nvSpPr>
          <p:cNvPr id="9" name="Rectángulo redondeado 3">
            <a:extLst>
              <a:ext uri="{FF2B5EF4-FFF2-40B4-BE49-F238E27FC236}">
                <a16:creationId xmlns:a16="http://schemas.microsoft.com/office/drawing/2014/main" id="{7B917E76-4A88-4B1E-B9D5-B1FE0E01923F}"/>
              </a:ext>
            </a:extLst>
          </p:cNvPr>
          <p:cNvSpPr/>
          <p:nvPr/>
        </p:nvSpPr>
        <p:spPr>
          <a:xfrm>
            <a:off x="35496" y="44624"/>
            <a:ext cx="4320480" cy="48978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dirty="0">
              <a:solidFill>
                <a:schemeClr val="dk1"/>
              </a:solidFill>
            </a:endParaRPr>
          </a:p>
          <a:p>
            <a:pPr algn="ctr"/>
            <a:r>
              <a:rPr lang="en-US" sz="2400" b="1" dirty="0">
                <a:solidFill>
                  <a:schemeClr val="dk1"/>
                </a:solidFill>
              </a:rPr>
              <a:t>BENEFICIARI@S DEL PROYECTO</a:t>
            </a:r>
          </a:p>
          <a:p>
            <a:pPr algn="ctr"/>
            <a:endParaRPr lang="en-US" sz="2400" b="1" dirty="0">
              <a:solidFill>
                <a:schemeClr val="dk1"/>
              </a:solidFill>
            </a:endParaRPr>
          </a:p>
        </p:txBody>
      </p:sp>
    </p:spTree>
    <p:extLst>
      <p:ext uri="{BB962C8B-B14F-4D97-AF65-F5344CB8AC3E}">
        <p14:creationId xmlns:p14="http://schemas.microsoft.com/office/powerpoint/2010/main" val="136897768"/>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666E673-ACD1-4D55-B51F-F3541DD3CB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321" y="23472"/>
            <a:ext cx="3857625" cy="6858000"/>
          </a:xfrm>
          <a:prstGeom prst="rect">
            <a:avLst/>
          </a:prstGeom>
        </p:spPr>
      </p:pic>
      <p:pic>
        <p:nvPicPr>
          <p:cNvPr id="3" name="Picture 2" descr="C:\Documents and Settings\Admini\Escritorio\Nueva carpeta\Imagen1.png">
            <a:extLst>
              <a:ext uri="{FF2B5EF4-FFF2-40B4-BE49-F238E27FC236}">
                <a16:creationId xmlns:a16="http://schemas.microsoft.com/office/drawing/2014/main" id="{96DAEE53-E601-40E0-8EFE-FD23324B5C5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7664" y="188640"/>
            <a:ext cx="2171304" cy="2232249"/>
          </a:xfrm>
          <a:prstGeom prst="rect">
            <a:avLst/>
          </a:prstGeom>
        </p:spPr>
        <p:style>
          <a:lnRef idx="1">
            <a:schemeClr val="accent1"/>
          </a:lnRef>
          <a:fillRef idx="2">
            <a:schemeClr val="accent1"/>
          </a:fillRef>
          <a:effectRef idx="1">
            <a:schemeClr val="accent1"/>
          </a:effectRef>
          <a:fontRef idx="minor">
            <a:schemeClr val="dk1"/>
          </a:fontRef>
        </p:style>
      </p:pic>
      <p:sp>
        <p:nvSpPr>
          <p:cNvPr id="4" name="Rectángulo redondeado 3">
            <a:extLst>
              <a:ext uri="{FF2B5EF4-FFF2-40B4-BE49-F238E27FC236}">
                <a16:creationId xmlns:a16="http://schemas.microsoft.com/office/drawing/2014/main" id="{276E3096-97E7-4EBB-906D-C3D0D69FDF28}"/>
              </a:ext>
            </a:extLst>
          </p:cNvPr>
          <p:cNvSpPr/>
          <p:nvPr/>
        </p:nvSpPr>
        <p:spPr>
          <a:xfrm>
            <a:off x="251520" y="2852936"/>
            <a:ext cx="4824536" cy="38164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chemeClr val="dk1"/>
                </a:solidFill>
              </a:rPr>
              <a:t>PROJECT BENEFICIARIES</a:t>
            </a:r>
          </a:p>
          <a:p>
            <a:pPr algn="ctr"/>
            <a:endParaRPr lang="en-US" sz="2800" b="1" dirty="0">
              <a:solidFill>
                <a:schemeClr val="dk1"/>
              </a:solidFill>
            </a:endParaRPr>
          </a:p>
          <a:p>
            <a:pPr algn="ctr"/>
            <a:r>
              <a:rPr lang="en-US" sz="2800" b="1" dirty="0">
                <a:solidFill>
                  <a:schemeClr val="dk1"/>
                </a:solidFill>
              </a:rPr>
              <a:t>WORKING TOGETHER IN ORDER TO IMPROVE THE LIVING CONDITIONS OF OUR BROTHERS AND SISTERS IN THE COMMUNITIES</a:t>
            </a:r>
          </a:p>
        </p:txBody>
      </p:sp>
    </p:spTree>
    <p:extLst>
      <p:ext uri="{BB962C8B-B14F-4D97-AF65-F5344CB8AC3E}">
        <p14:creationId xmlns:p14="http://schemas.microsoft.com/office/powerpoint/2010/main" val="1190523024"/>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7A0D566-E804-4311-9966-A027C0425748}"/>
              </a:ext>
            </a:extLst>
          </p:cNvPr>
          <p:cNvPicPr>
            <a:picLocks noChangeAspect="1"/>
          </p:cNvPicPr>
          <p:nvPr/>
        </p:nvPicPr>
        <p:blipFill rotWithShape="1">
          <a:blip r:embed="rId2">
            <a:extLst>
              <a:ext uri="{28A0092B-C50C-407E-A947-70E740481C1C}">
                <a14:useLocalDpi xmlns:a14="http://schemas.microsoft.com/office/drawing/2010/main" val="0"/>
              </a:ext>
            </a:extLst>
          </a:blip>
          <a:srcRect t="12074"/>
          <a:stretch/>
        </p:blipFill>
        <p:spPr>
          <a:xfrm>
            <a:off x="-21352" y="0"/>
            <a:ext cx="9144000" cy="6009858"/>
          </a:xfrm>
          <a:prstGeom prst="rect">
            <a:avLst/>
          </a:prstGeom>
        </p:spPr>
      </p:pic>
      <p:sp>
        <p:nvSpPr>
          <p:cNvPr id="4" name="Rectángulo redondeado 3">
            <a:extLst>
              <a:ext uri="{FF2B5EF4-FFF2-40B4-BE49-F238E27FC236}">
                <a16:creationId xmlns:a16="http://schemas.microsoft.com/office/drawing/2014/main" id="{276E3096-97E7-4EBB-906D-C3D0D69FDF28}"/>
              </a:ext>
            </a:extLst>
          </p:cNvPr>
          <p:cNvSpPr/>
          <p:nvPr/>
        </p:nvSpPr>
        <p:spPr>
          <a:xfrm>
            <a:off x="7640" y="5301208"/>
            <a:ext cx="9115008" cy="15167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400" b="1" dirty="0">
                <a:solidFill>
                  <a:schemeClr val="dk1"/>
                </a:solidFill>
              </a:rPr>
              <a:t>BENEFICIARI@S DEL PROYECTO</a:t>
            </a:r>
          </a:p>
          <a:p>
            <a:pPr algn="ctr"/>
            <a:r>
              <a:rPr lang="es-MX" sz="2400" b="1" dirty="0">
                <a:solidFill>
                  <a:schemeClr val="dk1"/>
                </a:solidFill>
              </a:rPr>
              <a:t>TRABAJANDO JUNT@S PARA MEJORAR LAS CONDICIONES DE VIDA DE NUESTR@S HERMAN@S EN LAS COMUNIDADES</a:t>
            </a:r>
            <a:endParaRPr lang="en-US" sz="2400" b="1" dirty="0">
              <a:solidFill>
                <a:schemeClr val="dk1"/>
              </a:solidFill>
            </a:endParaRPr>
          </a:p>
        </p:txBody>
      </p:sp>
    </p:spTree>
    <p:extLst>
      <p:ext uri="{BB962C8B-B14F-4D97-AF65-F5344CB8AC3E}">
        <p14:creationId xmlns:p14="http://schemas.microsoft.com/office/powerpoint/2010/main" val="2057872764"/>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6C6EF8-E702-484C-BF33-6071855662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7"/>
            <a:ext cx="6204181" cy="4653136"/>
          </a:xfrm>
          <a:prstGeom prst="rect">
            <a:avLst/>
          </a:prstGeom>
        </p:spPr>
      </p:pic>
      <p:sp>
        <p:nvSpPr>
          <p:cNvPr id="4" name="Marcador de contenido 3">
            <a:extLst>
              <a:ext uri="{FF2B5EF4-FFF2-40B4-BE49-F238E27FC236}">
                <a16:creationId xmlns:a16="http://schemas.microsoft.com/office/drawing/2014/main" id="{A11E0E88-6CB8-40E0-B044-C2F856220C6D}"/>
              </a:ext>
            </a:extLst>
          </p:cNvPr>
          <p:cNvSpPr txBox="1">
            <a:spLocks noGrp="1"/>
          </p:cNvSpPr>
          <p:nvPr>
            <p:ph idx="1"/>
          </p:nvPr>
        </p:nvSpPr>
        <p:spPr>
          <a:xfrm>
            <a:off x="6228184" y="1100055"/>
            <a:ext cx="2664296"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lgn="ctr">
              <a:buNone/>
            </a:pPr>
            <a:r>
              <a:rPr lang="en-US" sz="4000" b="1" dirty="0"/>
              <a:t>MARIA DOLORES TUCUMBE  </a:t>
            </a:r>
            <a:endParaRPr lang="es-419" sz="4000" b="1" dirty="0"/>
          </a:p>
        </p:txBody>
      </p:sp>
      <p:sp>
        <p:nvSpPr>
          <p:cNvPr id="6" name="Título 1">
            <a:extLst>
              <a:ext uri="{FF2B5EF4-FFF2-40B4-BE49-F238E27FC236}">
                <a16:creationId xmlns:a16="http://schemas.microsoft.com/office/drawing/2014/main" id="{82914861-33A1-4E84-AA5C-876466858266}"/>
              </a:ext>
            </a:extLst>
          </p:cNvPr>
          <p:cNvSpPr txBox="1">
            <a:spLocks/>
          </p:cNvSpPr>
          <p:nvPr/>
        </p:nvSpPr>
        <p:spPr>
          <a:xfrm>
            <a:off x="141669" y="4788449"/>
            <a:ext cx="8860662" cy="195291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a:spcBef>
                <a:spcPct val="0"/>
              </a:spcBef>
              <a:buNone/>
              <a:defRPr sz="2400">
                <a:effectLst/>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dirty="0"/>
              <a:t>First we thank God for our lives, then we thank FEDICE for helping us, because we as a group of women did not have any other institution to support us in our community</a:t>
            </a:r>
            <a:r>
              <a:rPr lang="es-US" sz="2800" dirty="0"/>
              <a:t>.</a:t>
            </a:r>
            <a:endParaRPr lang="en-US" sz="2800" dirty="0"/>
          </a:p>
        </p:txBody>
      </p:sp>
    </p:spTree>
    <p:extLst>
      <p:ext uri="{BB962C8B-B14F-4D97-AF65-F5344CB8AC3E}">
        <p14:creationId xmlns:p14="http://schemas.microsoft.com/office/powerpoint/2010/main" val="2251100075"/>
      </p:ext>
    </p:extLst>
  </p:cSld>
  <p:clrMapOvr>
    <a:masterClrMapping/>
  </p:clrMapOvr>
  <mc:AlternateContent xmlns:mc="http://schemas.openxmlformats.org/markup-compatibility/2006" xmlns:p14="http://schemas.microsoft.com/office/powerpoint/2010/main">
    <mc:Choice Requires="p14">
      <p:transition spd="slow" p14:dur="800" advTm="15000">
        <p:circle/>
      </p:transition>
    </mc:Choice>
    <mc:Fallback xmlns="">
      <p:transition spd="slow" advTm="15000">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A11E0E88-6CB8-40E0-B044-C2F856220C6D}"/>
              </a:ext>
            </a:extLst>
          </p:cNvPr>
          <p:cNvSpPr txBox="1">
            <a:spLocks noGrp="1"/>
          </p:cNvSpPr>
          <p:nvPr>
            <p:ph idx="1"/>
          </p:nvPr>
        </p:nvSpPr>
        <p:spPr>
          <a:xfrm>
            <a:off x="6228184" y="1100055"/>
            <a:ext cx="2664296"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lgn="ctr">
              <a:buNone/>
            </a:pPr>
            <a:r>
              <a:rPr lang="en-US" sz="4000" b="1" dirty="0"/>
              <a:t>MARIA DOLORES TUCUMBE  </a:t>
            </a:r>
            <a:endParaRPr lang="es-419" sz="4000" b="1" dirty="0"/>
          </a:p>
        </p:txBody>
      </p:sp>
      <p:sp>
        <p:nvSpPr>
          <p:cNvPr id="6" name="Título 1">
            <a:extLst>
              <a:ext uri="{FF2B5EF4-FFF2-40B4-BE49-F238E27FC236}">
                <a16:creationId xmlns:a16="http://schemas.microsoft.com/office/drawing/2014/main" id="{82914861-33A1-4E84-AA5C-876466858266}"/>
              </a:ext>
            </a:extLst>
          </p:cNvPr>
          <p:cNvSpPr txBox="1">
            <a:spLocks/>
          </p:cNvSpPr>
          <p:nvPr/>
        </p:nvSpPr>
        <p:spPr>
          <a:xfrm>
            <a:off x="141669" y="4788449"/>
            <a:ext cx="8860662" cy="195291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a:spcBef>
                <a:spcPct val="0"/>
              </a:spcBef>
              <a:buNone/>
              <a:defRPr sz="2400">
                <a:effectLst/>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2800" dirty="0"/>
              <a:t>Primero le damos gracias a Dios por nuestras vidas, luego le damos gracias a FEDICE por ayudarnos, porque nosotras como grupo de mujeres no teníamos ninguna otra institución que nos apoyara en nuestra comunidad.</a:t>
            </a:r>
            <a:endParaRPr lang="en-US" sz="2800" dirty="0"/>
          </a:p>
        </p:txBody>
      </p:sp>
      <p:pic>
        <p:nvPicPr>
          <p:cNvPr id="5" name="Imagen 4">
            <a:extLst>
              <a:ext uri="{FF2B5EF4-FFF2-40B4-BE49-F238E27FC236}">
                <a16:creationId xmlns:a16="http://schemas.microsoft.com/office/drawing/2014/main" id="{0AA3EBE9-3338-40E5-9204-32E77A58FE5B}"/>
              </a:ext>
            </a:extLst>
          </p:cNvPr>
          <p:cNvPicPr>
            <a:picLocks noChangeAspect="1"/>
          </p:cNvPicPr>
          <p:nvPr/>
        </p:nvPicPr>
        <p:blipFill rotWithShape="1">
          <a:blip r:embed="rId2">
            <a:extLst>
              <a:ext uri="{28A0092B-C50C-407E-A947-70E740481C1C}">
                <a14:useLocalDpi xmlns:a14="http://schemas.microsoft.com/office/drawing/2010/main" val="0"/>
              </a:ext>
            </a:extLst>
          </a:blip>
          <a:srcRect b="32150"/>
          <a:stretch/>
        </p:blipFill>
        <p:spPr>
          <a:xfrm>
            <a:off x="76572" y="28208"/>
            <a:ext cx="5143500" cy="4653136"/>
          </a:xfrm>
          <a:prstGeom prst="rect">
            <a:avLst/>
          </a:prstGeom>
        </p:spPr>
      </p:pic>
    </p:spTree>
    <p:extLst>
      <p:ext uri="{BB962C8B-B14F-4D97-AF65-F5344CB8AC3E}">
        <p14:creationId xmlns:p14="http://schemas.microsoft.com/office/powerpoint/2010/main" val="1771740218"/>
      </p:ext>
    </p:extLst>
  </p:cSld>
  <p:clrMapOvr>
    <a:masterClrMapping/>
  </p:clrMapOvr>
  <mc:AlternateContent xmlns:mc="http://schemas.openxmlformats.org/markup-compatibility/2006" xmlns:p14="http://schemas.microsoft.com/office/powerpoint/2010/main">
    <mc:Choice Requires="p14">
      <p:transition spd="slow" p14:dur="800" advTm="15000">
        <p:circle/>
      </p:transition>
    </mc:Choice>
    <mc:Fallback xmlns="">
      <p:transition spd="slow" advTm="15000">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E0BB9C6-099A-4B7A-80E2-7FFC55AC8010}"/>
              </a:ext>
            </a:extLst>
          </p:cNvPr>
          <p:cNvPicPr>
            <a:picLocks noChangeAspect="1"/>
          </p:cNvPicPr>
          <p:nvPr/>
        </p:nvPicPr>
        <p:blipFill rotWithShape="1">
          <a:blip r:embed="rId2"/>
          <a:srcRect l="23229" t="10781" r="9838" b="10781"/>
          <a:stretch/>
        </p:blipFill>
        <p:spPr>
          <a:xfrm>
            <a:off x="0" y="0"/>
            <a:ext cx="7281042" cy="4797152"/>
          </a:xfrm>
          <a:prstGeom prst="rect">
            <a:avLst/>
          </a:prstGeom>
        </p:spPr>
      </p:pic>
      <p:sp>
        <p:nvSpPr>
          <p:cNvPr id="3" name="Marcador de contenido 3">
            <a:extLst>
              <a:ext uri="{FF2B5EF4-FFF2-40B4-BE49-F238E27FC236}">
                <a16:creationId xmlns:a16="http://schemas.microsoft.com/office/drawing/2014/main" id="{236A461D-9AD4-454C-A1C6-0E02AA8B3498}"/>
              </a:ext>
            </a:extLst>
          </p:cNvPr>
          <p:cNvSpPr txBox="1">
            <a:spLocks noGrp="1"/>
          </p:cNvSpPr>
          <p:nvPr>
            <p:ph idx="1"/>
          </p:nvPr>
        </p:nvSpPr>
        <p:spPr>
          <a:xfrm>
            <a:off x="4596923" y="4429406"/>
            <a:ext cx="424847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lgn="ctr">
              <a:buNone/>
            </a:pPr>
            <a:r>
              <a:rPr lang="en-US" sz="2800" b="1" dirty="0"/>
              <a:t>LOURDES TUCUMBE  </a:t>
            </a:r>
            <a:endParaRPr lang="es-419" sz="2800" b="1" dirty="0"/>
          </a:p>
        </p:txBody>
      </p:sp>
      <p:sp>
        <p:nvSpPr>
          <p:cNvPr id="6" name="Título 1">
            <a:extLst>
              <a:ext uri="{FF2B5EF4-FFF2-40B4-BE49-F238E27FC236}">
                <a16:creationId xmlns:a16="http://schemas.microsoft.com/office/drawing/2014/main" id="{02EAC522-401D-466B-B81C-D5AD38452C19}"/>
              </a:ext>
            </a:extLst>
          </p:cNvPr>
          <p:cNvSpPr txBox="1">
            <a:spLocks/>
          </p:cNvSpPr>
          <p:nvPr/>
        </p:nvSpPr>
        <p:spPr>
          <a:xfrm>
            <a:off x="251520" y="5108100"/>
            <a:ext cx="8640960" cy="153387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a:spcBef>
                <a:spcPct val="0"/>
              </a:spcBef>
              <a:buNone/>
              <a:defRPr sz="2400">
                <a:effectLst/>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dirty="0"/>
              <a:t>With the resources received I bought two calves, raised them and I sold them. The profit  obtained helped me a lot for the study of my children and for food in my home.</a:t>
            </a:r>
          </a:p>
        </p:txBody>
      </p:sp>
    </p:spTree>
    <p:extLst>
      <p:ext uri="{BB962C8B-B14F-4D97-AF65-F5344CB8AC3E}">
        <p14:creationId xmlns:p14="http://schemas.microsoft.com/office/powerpoint/2010/main" val="943138527"/>
      </p:ext>
    </p:extLst>
  </p:cSld>
  <p:clrMapOvr>
    <a:masterClrMapping/>
  </p:clrMapOvr>
  <mc:AlternateContent xmlns:mc="http://schemas.openxmlformats.org/markup-compatibility/2006" xmlns:p14="http://schemas.microsoft.com/office/powerpoint/2010/main">
    <mc:Choice Requires="p14">
      <p:transition spd="slow" p14:dur="800" advTm="15000">
        <p:circle/>
      </p:transition>
    </mc:Choice>
    <mc:Fallback xmlns="">
      <p:transition spd="slow" advTm="15000">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447E2EB-76E5-4212-9B54-5E1778FC3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ítulo 1">
            <a:extLst>
              <a:ext uri="{FF2B5EF4-FFF2-40B4-BE49-F238E27FC236}">
                <a16:creationId xmlns:a16="http://schemas.microsoft.com/office/drawing/2014/main" id="{0B48CDDF-8B84-41D4-BF77-4F482699C22C}"/>
              </a:ext>
            </a:extLst>
          </p:cNvPr>
          <p:cNvSpPr txBox="1">
            <a:spLocks/>
          </p:cNvSpPr>
          <p:nvPr/>
        </p:nvSpPr>
        <p:spPr>
          <a:xfrm>
            <a:off x="2843808" y="4581128"/>
            <a:ext cx="6300192" cy="21328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a:spcBef>
                <a:spcPct val="0"/>
              </a:spcBef>
              <a:buNone/>
              <a:defRPr sz="2400">
                <a:effectLst/>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s-MX" sz="2800"/>
              <a:t>Con los recursos recibidos compré dos terneros, los crié y los vendí. La ganancia obtenida me ayudó mucho para el estudio de mis hijos y para la alimentación de mi hogar.</a:t>
            </a:r>
            <a:endParaRPr lang="en-US" sz="2800" dirty="0"/>
          </a:p>
        </p:txBody>
      </p:sp>
    </p:spTree>
    <p:extLst>
      <p:ext uri="{BB962C8B-B14F-4D97-AF65-F5344CB8AC3E}">
        <p14:creationId xmlns:p14="http://schemas.microsoft.com/office/powerpoint/2010/main" val="544712694"/>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DF5637-09CE-4D3C-BD11-B2483D48B439}"/>
              </a:ext>
            </a:extLst>
          </p:cNvPr>
          <p:cNvPicPr>
            <a:picLocks noChangeAspect="1"/>
          </p:cNvPicPr>
          <p:nvPr/>
        </p:nvPicPr>
        <p:blipFill rotWithShape="1">
          <a:blip r:embed="rId2"/>
          <a:srcRect l="26097"/>
          <a:stretch/>
        </p:blipFill>
        <p:spPr>
          <a:xfrm>
            <a:off x="53799" y="0"/>
            <a:ext cx="6292990" cy="4787361"/>
          </a:xfrm>
          <a:prstGeom prst="rect">
            <a:avLst/>
          </a:prstGeom>
        </p:spPr>
      </p:pic>
      <p:sp>
        <p:nvSpPr>
          <p:cNvPr id="7" name="Título 1">
            <a:extLst>
              <a:ext uri="{FF2B5EF4-FFF2-40B4-BE49-F238E27FC236}">
                <a16:creationId xmlns:a16="http://schemas.microsoft.com/office/drawing/2014/main" id="{7113A296-F8F3-4A72-A40F-C6B96D3259D9}"/>
              </a:ext>
            </a:extLst>
          </p:cNvPr>
          <p:cNvSpPr txBox="1">
            <a:spLocks/>
          </p:cNvSpPr>
          <p:nvPr/>
        </p:nvSpPr>
        <p:spPr>
          <a:xfrm>
            <a:off x="71180" y="5013176"/>
            <a:ext cx="8712968" cy="158098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defPPr>
              <a:defRPr lang="es-ES"/>
            </a:defPPr>
            <a:lvl1pPr algn="ctr">
              <a:spcBef>
                <a:spcPct val="0"/>
              </a:spcBef>
              <a:buNone/>
              <a:defRPr sz="2400">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600" dirty="0"/>
              <a:t>Thank God, because everything is God's will that FEDICE came to our community. Thanks for the help to buy our animals and thanks to </a:t>
            </a:r>
            <a:r>
              <a:rPr lang="en-US" sz="2600" dirty="0" err="1"/>
              <a:t>Marquito</a:t>
            </a:r>
            <a:r>
              <a:rPr lang="en-US" sz="2600" dirty="0"/>
              <a:t> (FEDICE Technician) for the training workshops for the proper breeding of our animals. </a:t>
            </a:r>
          </a:p>
        </p:txBody>
      </p:sp>
      <p:sp>
        <p:nvSpPr>
          <p:cNvPr id="9" name="Marcador de contenido 3">
            <a:extLst>
              <a:ext uri="{FF2B5EF4-FFF2-40B4-BE49-F238E27FC236}">
                <a16:creationId xmlns:a16="http://schemas.microsoft.com/office/drawing/2014/main" id="{80A78827-C9C9-45E1-A602-17A1F0CEB047}"/>
              </a:ext>
            </a:extLst>
          </p:cNvPr>
          <p:cNvSpPr txBox="1">
            <a:spLocks noGrp="1"/>
          </p:cNvSpPr>
          <p:nvPr>
            <p:ph idx="1"/>
          </p:nvPr>
        </p:nvSpPr>
        <p:spPr>
          <a:xfrm>
            <a:off x="6516216" y="157944"/>
            <a:ext cx="2501977"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lgn="ctr">
              <a:buNone/>
            </a:pPr>
            <a:r>
              <a:rPr lang="en-US" sz="4000" b="1" dirty="0"/>
              <a:t>MARIA ZOILA TIPAN </a:t>
            </a:r>
            <a:endParaRPr lang="es-419" sz="4000" b="1" dirty="0"/>
          </a:p>
        </p:txBody>
      </p:sp>
    </p:spTree>
    <p:extLst>
      <p:ext uri="{BB962C8B-B14F-4D97-AF65-F5344CB8AC3E}">
        <p14:creationId xmlns:p14="http://schemas.microsoft.com/office/powerpoint/2010/main" val="1899210326"/>
      </p:ext>
    </p:extLst>
  </p:cSld>
  <p:clrMapOvr>
    <a:masterClrMapping/>
  </p:clrMapOvr>
  <mc:AlternateContent xmlns:mc="http://schemas.openxmlformats.org/markup-compatibility/2006" xmlns:p14="http://schemas.microsoft.com/office/powerpoint/2010/main">
    <mc:Choice Requires="p14">
      <p:transition spd="slow" p14:dur="800" advTm="15000">
        <p:circle/>
      </p:transition>
    </mc:Choice>
    <mc:Fallback xmlns="">
      <p:transition spd="slow" advTm="15000">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Escritorio\Nueva carpeta\Imagen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552" y="836712"/>
            <a:ext cx="2014182" cy="2016224"/>
          </a:xfrm>
          <a:prstGeom prst="rect">
            <a:avLst/>
          </a:prstGeom>
        </p:spPr>
        <p:style>
          <a:lnRef idx="2">
            <a:schemeClr val="dk1"/>
          </a:lnRef>
          <a:fillRef idx="1">
            <a:schemeClr val="lt1"/>
          </a:fillRef>
          <a:effectRef idx="0">
            <a:schemeClr val="dk1"/>
          </a:effectRef>
          <a:fontRef idx="minor">
            <a:schemeClr val="dk1"/>
          </a:fontRef>
        </p:style>
      </p:pic>
      <p:sp>
        <p:nvSpPr>
          <p:cNvPr id="5" name="1 Título"/>
          <p:cNvSpPr>
            <a:spLocks noGrp="1"/>
          </p:cNvSpPr>
          <p:nvPr>
            <p:ph type="ctrTitle"/>
          </p:nvPr>
        </p:nvSpPr>
        <p:spPr>
          <a:xfrm>
            <a:off x="160385" y="3689379"/>
            <a:ext cx="8823230" cy="2862322"/>
          </a:xfrm>
        </p:spPr>
        <p:style>
          <a:lnRef idx="1">
            <a:schemeClr val="accent1"/>
          </a:lnRef>
          <a:fillRef idx="2">
            <a:schemeClr val="accent1"/>
          </a:fillRef>
          <a:effectRef idx="1">
            <a:schemeClr val="accent1"/>
          </a:effectRef>
          <a:fontRef idx="minor">
            <a:schemeClr val="dk1"/>
          </a:fontRef>
        </p:style>
        <p:txBody>
          <a:bodyPr>
            <a:noAutofit/>
          </a:bodyPr>
          <a:lstStyle/>
          <a:p>
            <a:pPr algn="ctr"/>
            <a:r>
              <a:rPr lang="es-AR" sz="4800" dirty="0">
                <a:ln w="18415" cmpd="sng">
                  <a:solidFill>
                    <a:srgbClr val="FFFFFF"/>
                  </a:solidFill>
                  <a:prstDash val="solid"/>
                </a:ln>
                <a:solidFill>
                  <a:schemeClr val="tx2">
                    <a:lumMod val="50000"/>
                  </a:schemeClr>
                </a:solidFill>
                <a:effectLst>
                  <a:outerShdw blurRad="63500" dir="3600000" algn="tl" rotWithShape="0">
                    <a:srgbClr val="000000">
                      <a:alpha val="70000"/>
                    </a:srgbClr>
                  </a:outerShdw>
                </a:effectLst>
                <a:latin typeface="Stencil" pitchFamily="82" charset="0"/>
                <a:cs typeface="Aharoni" pitchFamily="2" charset="-79"/>
              </a:rPr>
              <a:t>FUNDACIÓN ECUMÉNICA PARA EL DESARROLLO INTEGRAL CAPACITACIÓN – EDUCACIÓN </a:t>
            </a:r>
          </a:p>
        </p:txBody>
      </p:sp>
      <p:sp>
        <p:nvSpPr>
          <p:cNvPr id="6" name="CuadroTexto 5">
            <a:extLst>
              <a:ext uri="{FF2B5EF4-FFF2-40B4-BE49-F238E27FC236}">
                <a16:creationId xmlns:a16="http://schemas.microsoft.com/office/drawing/2014/main" id="{3D1A58B8-5455-47C3-BE1E-CA0D718376A3}"/>
              </a:ext>
            </a:extLst>
          </p:cNvPr>
          <p:cNvSpPr txBox="1"/>
          <p:nvPr/>
        </p:nvSpPr>
        <p:spPr>
          <a:xfrm>
            <a:off x="2987824" y="281564"/>
            <a:ext cx="5851775" cy="317009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4000" b="1" dirty="0"/>
              <a:t>30 AÑOS </a:t>
            </a:r>
          </a:p>
          <a:p>
            <a:pPr algn="ctr"/>
            <a:r>
              <a:rPr lang="es-EC" sz="4000" b="1" dirty="0"/>
              <a:t>GENERANDO OPORTUNIDADES PARA LAS FAMILIAS DE LAS COMUNIDADES. </a:t>
            </a:r>
            <a:endParaRPr lang="en-US" sz="4000" b="1" dirty="0"/>
          </a:p>
        </p:txBody>
      </p:sp>
    </p:spTree>
    <p:extLst>
      <p:ext uri="{BB962C8B-B14F-4D97-AF65-F5344CB8AC3E}">
        <p14:creationId xmlns:p14="http://schemas.microsoft.com/office/powerpoint/2010/main" val="1314599637"/>
      </p:ext>
    </p:extLst>
  </p:cSld>
  <p:clrMapOvr>
    <a:masterClrMapping/>
  </p:clrMapOvr>
  <mc:AlternateContent xmlns:mc="http://schemas.openxmlformats.org/markup-compatibility/2006" xmlns:p14="http://schemas.microsoft.com/office/powerpoint/2010/main">
    <mc:Choice Requires="p14">
      <p:transition spd="slow" p14:dur="1500" advClick="0" advTm="4000">
        <p:split orient="vert"/>
      </p:transition>
    </mc:Choice>
    <mc:Fallback xmlns="">
      <p:transition spd="slow" advClick="0" advTm="4000">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6B8CD7E-6F3C-4F9B-97F9-457EB6E068C9}"/>
              </a:ext>
            </a:extLst>
          </p:cNvPr>
          <p:cNvPicPr>
            <a:picLocks noChangeAspect="1"/>
          </p:cNvPicPr>
          <p:nvPr/>
        </p:nvPicPr>
        <p:blipFill rotWithShape="1">
          <a:blip r:embed="rId2">
            <a:extLst>
              <a:ext uri="{28A0092B-C50C-407E-A947-70E740481C1C}">
                <a14:useLocalDpi xmlns:a14="http://schemas.microsoft.com/office/drawing/2010/main" val="0"/>
              </a:ext>
            </a:extLst>
          </a:blip>
          <a:srcRect r="18164" b="25850"/>
          <a:stretch/>
        </p:blipFill>
        <p:spPr>
          <a:xfrm>
            <a:off x="0" y="58316"/>
            <a:ext cx="5580113" cy="6741368"/>
          </a:xfrm>
          <a:prstGeom prst="rect">
            <a:avLst/>
          </a:prstGeom>
        </p:spPr>
      </p:pic>
      <p:sp>
        <p:nvSpPr>
          <p:cNvPr id="6" name="Título 1">
            <a:extLst>
              <a:ext uri="{FF2B5EF4-FFF2-40B4-BE49-F238E27FC236}">
                <a16:creationId xmlns:a16="http://schemas.microsoft.com/office/drawing/2014/main" id="{7F51C95B-B99E-4FBA-90BD-B5AA2CF20BC7}"/>
              </a:ext>
            </a:extLst>
          </p:cNvPr>
          <p:cNvSpPr txBox="1">
            <a:spLocks/>
          </p:cNvSpPr>
          <p:nvPr/>
        </p:nvSpPr>
        <p:spPr>
          <a:xfrm>
            <a:off x="5796136" y="188640"/>
            <a:ext cx="3204676" cy="648072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defPPr>
              <a:defRPr lang="es-ES"/>
            </a:defPPr>
            <a:lvl1pPr algn="ctr">
              <a:spcBef>
                <a:spcPct val="0"/>
              </a:spcBef>
              <a:buNone/>
              <a:defRPr sz="2400">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2800" dirty="0"/>
              <a:t>Gracias a Dios, porque todo es voluntad de Dios que FEDICE llegó a nuestra comunidad. Gracias por la ayuda para comprar nuestros animales y gracias a Marquito (Técnico de FEDICE) por los talleres de capacitación para la crianza adecuada de nuestros animales.</a:t>
            </a:r>
          </a:p>
          <a:p>
            <a:endParaRPr lang="en-US" sz="2800" dirty="0"/>
          </a:p>
        </p:txBody>
      </p:sp>
    </p:spTree>
    <p:extLst>
      <p:ext uri="{BB962C8B-B14F-4D97-AF65-F5344CB8AC3E}">
        <p14:creationId xmlns:p14="http://schemas.microsoft.com/office/powerpoint/2010/main" val="3871301709"/>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3018264-966D-4C8C-B4E4-33CF6CCE0C35}"/>
              </a:ext>
            </a:extLst>
          </p:cNvPr>
          <p:cNvPicPr>
            <a:picLocks noChangeAspect="1"/>
          </p:cNvPicPr>
          <p:nvPr/>
        </p:nvPicPr>
        <p:blipFill rotWithShape="1">
          <a:blip r:embed="rId2"/>
          <a:srcRect l="13814" r="7388" b="5179"/>
          <a:stretch/>
        </p:blipFill>
        <p:spPr>
          <a:xfrm>
            <a:off x="7846" y="23272"/>
            <a:ext cx="6623669" cy="4481312"/>
          </a:xfrm>
          <a:prstGeom prst="rect">
            <a:avLst/>
          </a:prstGeom>
        </p:spPr>
      </p:pic>
      <p:sp>
        <p:nvSpPr>
          <p:cNvPr id="4" name="Marcador de contenido 3">
            <a:extLst>
              <a:ext uri="{FF2B5EF4-FFF2-40B4-BE49-F238E27FC236}">
                <a16:creationId xmlns:a16="http://schemas.microsoft.com/office/drawing/2014/main" id="{6C0EC5DC-1931-4458-B2A6-9BDC5B4590A6}"/>
              </a:ext>
            </a:extLst>
          </p:cNvPr>
          <p:cNvSpPr txBox="1">
            <a:spLocks noGrp="1"/>
          </p:cNvSpPr>
          <p:nvPr>
            <p:ph idx="1"/>
          </p:nvPr>
        </p:nvSpPr>
        <p:spPr>
          <a:xfrm>
            <a:off x="6649379" y="79684"/>
            <a:ext cx="2403915"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lgn="ctr">
              <a:buNone/>
            </a:pPr>
            <a:r>
              <a:rPr lang="en-US" sz="3600" b="1" dirty="0"/>
              <a:t>MARIA LUCINDA TULMO  </a:t>
            </a:r>
            <a:endParaRPr lang="es-419" sz="3600" b="1" dirty="0"/>
          </a:p>
        </p:txBody>
      </p:sp>
      <p:sp>
        <p:nvSpPr>
          <p:cNvPr id="5" name="Título 1">
            <a:extLst>
              <a:ext uri="{FF2B5EF4-FFF2-40B4-BE49-F238E27FC236}">
                <a16:creationId xmlns:a16="http://schemas.microsoft.com/office/drawing/2014/main" id="{8E16B366-C28D-470B-BCDD-E341B9A25F34}"/>
              </a:ext>
            </a:extLst>
          </p:cNvPr>
          <p:cNvSpPr txBox="1">
            <a:spLocks/>
          </p:cNvSpPr>
          <p:nvPr/>
        </p:nvSpPr>
        <p:spPr>
          <a:xfrm>
            <a:off x="0" y="4653136"/>
            <a:ext cx="8846743" cy="212518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a:spcBef>
                <a:spcPct val="0"/>
              </a:spcBef>
              <a:buNone/>
              <a:defRPr sz="2400">
                <a:effectLst/>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600" dirty="0"/>
              <a:t>With the resources  received I bought a cow,  it was necessary to add some money from myself to buy it. The cow produce 2 calves during the year. It is possible to sell the milk and I can have more resources for my family. </a:t>
            </a:r>
          </a:p>
        </p:txBody>
      </p:sp>
    </p:spTree>
    <p:extLst>
      <p:ext uri="{BB962C8B-B14F-4D97-AF65-F5344CB8AC3E}">
        <p14:creationId xmlns:p14="http://schemas.microsoft.com/office/powerpoint/2010/main" val="3539206011"/>
      </p:ext>
    </p:extLst>
  </p:cSld>
  <p:clrMapOvr>
    <a:masterClrMapping/>
  </p:clrMapOvr>
  <mc:AlternateContent xmlns:mc="http://schemas.openxmlformats.org/markup-compatibility/2006" xmlns:p14="http://schemas.microsoft.com/office/powerpoint/2010/main">
    <mc:Choice Requires="p14">
      <p:transition spd="slow" p14:dur="800" advTm="15000">
        <p:circle/>
      </p:transition>
    </mc:Choice>
    <mc:Fallback xmlns="">
      <p:transition spd="slow" advTm="15000">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E16B366-C28D-470B-BCDD-E341B9A25F34}"/>
              </a:ext>
            </a:extLst>
          </p:cNvPr>
          <p:cNvSpPr txBox="1">
            <a:spLocks/>
          </p:cNvSpPr>
          <p:nvPr/>
        </p:nvSpPr>
        <p:spPr>
          <a:xfrm>
            <a:off x="5364088" y="234928"/>
            <a:ext cx="3563888" cy="638132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a:spcBef>
                <a:spcPct val="0"/>
              </a:spcBef>
              <a:buNone/>
              <a:defRPr sz="2400">
                <a:effectLst/>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s-MX" sz="3200" dirty="0"/>
              <a:t>Con los recursos recibidos compré una vaca, fue necesario sumar algo de dinero de mi parte para comprarla. La vaca produce 2 terneros durante el año. Es posible vender la leche y puedo tener más recursos para mi familia.</a:t>
            </a:r>
            <a:endParaRPr lang="en-US" sz="3200" dirty="0"/>
          </a:p>
        </p:txBody>
      </p:sp>
      <p:pic>
        <p:nvPicPr>
          <p:cNvPr id="6" name="Imagen 5">
            <a:extLst>
              <a:ext uri="{FF2B5EF4-FFF2-40B4-BE49-F238E27FC236}">
                <a16:creationId xmlns:a16="http://schemas.microsoft.com/office/drawing/2014/main" id="{D364CF82-134F-4841-8798-CB5558685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 y="-3408"/>
            <a:ext cx="5143500" cy="6858000"/>
          </a:xfrm>
          <a:prstGeom prst="rect">
            <a:avLst/>
          </a:prstGeom>
        </p:spPr>
      </p:pic>
    </p:spTree>
    <p:extLst>
      <p:ext uri="{BB962C8B-B14F-4D97-AF65-F5344CB8AC3E}">
        <p14:creationId xmlns:p14="http://schemas.microsoft.com/office/powerpoint/2010/main" val="1445819672"/>
      </p:ext>
    </p:extLst>
  </p:cSld>
  <p:clrMapOvr>
    <a:masterClrMapping/>
  </p:clrMapOvr>
  <mc:AlternateContent xmlns:mc="http://schemas.openxmlformats.org/markup-compatibility/2006" xmlns:p14="http://schemas.microsoft.com/office/powerpoint/2010/main">
    <mc:Choice Requires="p14">
      <p:transition spd="slow" p14:dur="800" advTm="15000">
        <p:circle/>
      </p:transition>
    </mc:Choice>
    <mc:Fallback xmlns="">
      <p:transition spd="slow" advTm="15000">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CF1ABDF-F62A-43D5-8F9A-D455C3D357A8}"/>
              </a:ext>
            </a:extLst>
          </p:cNvPr>
          <p:cNvPicPr>
            <a:picLocks noChangeAspect="1"/>
          </p:cNvPicPr>
          <p:nvPr/>
        </p:nvPicPr>
        <p:blipFill rotWithShape="1">
          <a:blip r:embed="rId2"/>
          <a:srcRect l="7474" r="16138" b="5179"/>
          <a:stretch/>
        </p:blipFill>
        <p:spPr>
          <a:xfrm>
            <a:off x="852813" y="116632"/>
            <a:ext cx="7119180" cy="4968552"/>
          </a:xfrm>
          <a:prstGeom prst="rect">
            <a:avLst/>
          </a:prstGeom>
        </p:spPr>
      </p:pic>
      <p:sp>
        <p:nvSpPr>
          <p:cNvPr id="6" name="Título 1">
            <a:extLst>
              <a:ext uri="{FF2B5EF4-FFF2-40B4-BE49-F238E27FC236}">
                <a16:creationId xmlns:a16="http://schemas.microsoft.com/office/drawing/2014/main" id="{8D2C42AF-C3E3-4CF2-8E19-DB4844C618F6}"/>
              </a:ext>
            </a:extLst>
          </p:cNvPr>
          <p:cNvSpPr txBox="1">
            <a:spLocks/>
          </p:cNvSpPr>
          <p:nvPr/>
        </p:nvSpPr>
        <p:spPr>
          <a:xfrm>
            <a:off x="102496" y="5209278"/>
            <a:ext cx="8939008" cy="153209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defPPr>
              <a:defRPr lang="es-ES"/>
            </a:defPPr>
            <a:lvl1pPr algn="just">
              <a:spcBef>
                <a:spcPct val="0"/>
              </a:spcBef>
              <a:buNone/>
              <a:defRPr sz="2400">
                <a:effectLst/>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600" dirty="0"/>
              <a:t>With the credit received I bought two calves, raised them and after 4 months  I sold them. With the resources obtained I could help my husband and for the study of my daughters. </a:t>
            </a:r>
            <a:endParaRPr lang="es-EC" sz="2600" dirty="0"/>
          </a:p>
        </p:txBody>
      </p:sp>
    </p:spTree>
    <p:extLst>
      <p:ext uri="{BB962C8B-B14F-4D97-AF65-F5344CB8AC3E}">
        <p14:creationId xmlns:p14="http://schemas.microsoft.com/office/powerpoint/2010/main" val="1068928171"/>
      </p:ext>
    </p:extLst>
  </p:cSld>
  <p:clrMapOvr>
    <a:masterClrMapping/>
  </p:clrMapOvr>
  <mc:AlternateContent xmlns:mc="http://schemas.openxmlformats.org/markup-compatibility/2006" xmlns:p14="http://schemas.microsoft.com/office/powerpoint/2010/main">
    <mc:Choice Requires="p14">
      <p:transition spd="slow" p14:dur="800" advTm="15000">
        <p:circle/>
      </p:transition>
    </mc:Choice>
    <mc:Fallback xmlns="">
      <p:transition spd="slow" advTm="15000">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02EAC522-401D-466B-B81C-D5AD38452C19}"/>
              </a:ext>
            </a:extLst>
          </p:cNvPr>
          <p:cNvSpPr txBox="1">
            <a:spLocks/>
          </p:cNvSpPr>
          <p:nvPr/>
        </p:nvSpPr>
        <p:spPr>
          <a:xfrm>
            <a:off x="251520" y="5108100"/>
            <a:ext cx="8640960" cy="153387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a:spcBef>
                <a:spcPct val="0"/>
              </a:spcBef>
              <a:buNone/>
              <a:defRPr sz="2400">
                <a:effectLst/>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s-MX" sz="2800"/>
              <a:t>Con el crédito recibido compré dos terneros, los crié y después de 4 meses los vendí. Con los recursos obtenidos pude ayudar a mi esposo y para el estudio de mis hijas.</a:t>
            </a:r>
            <a:endParaRPr lang="en-US" sz="2800" dirty="0"/>
          </a:p>
        </p:txBody>
      </p:sp>
      <p:pic>
        <p:nvPicPr>
          <p:cNvPr id="8" name="Imagen 7">
            <a:extLst>
              <a:ext uri="{FF2B5EF4-FFF2-40B4-BE49-F238E27FC236}">
                <a16:creationId xmlns:a16="http://schemas.microsoft.com/office/drawing/2014/main" id="{94D8C7CA-DEC5-4E2C-9CA8-5A8D9D60C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80628"/>
            <a:ext cx="8640960" cy="4860540"/>
          </a:xfrm>
          <a:prstGeom prst="rect">
            <a:avLst/>
          </a:prstGeom>
        </p:spPr>
      </p:pic>
    </p:spTree>
    <p:extLst>
      <p:ext uri="{BB962C8B-B14F-4D97-AF65-F5344CB8AC3E}">
        <p14:creationId xmlns:p14="http://schemas.microsoft.com/office/powerpoint/2010/main" val="3913728907"/>
      </p:ext>
    </p:extLst>
  </p:cSld>
  <p:clrMapOvr>
    <a:masterClrMapping/>
  </p:clrMapOvr>
  <mc:AlternateContent xmlns:mc="http://schemas.openxmlformats.org/markup-compatibility/2006" xmlns:p14="http://schemas.microsoft.com/office/powerpoint/2010/main">
    <mc:Choice Requires="p14">
      <p:transition spd="slow" p14:dur="800" advTm="15000">
        <p:circle/>
      </p:transition>
    </mc:Choice>
    <mc:Fallback xmlns="">
      <p:transition spd="slow" advTm="15000">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2CF7FF0-2C8D-4D82-94E7-869F8C0FE71F}"/>
              </a:ext>
            </a:extLst>
          </p:cNvPr>
          <p:cNvPicPr>
            <a:picLocks noChangeAspect="1"/>
          </p:cNvPicPr>
          <p:nvPr/>
        </p:nvPicPr>
        <p:blipFill rotWithShape="1">
          <a:blip r:embed="rId2"/>
          <a:srcRect l="13513" t="9180" r="10044" b="11911"/>
          <a:stretch/>
        </p:blipFill>
        <p:spPr>
          <a:xfrm>
            <a:off x="781118" y="198055"/>
            <a:ext cx="7259336" cy="4211977"/>
          </a:xfrm>
          <a:prstGeom prst="rect">
            <a:avLst/>
          </a:prstGeom>
        </p:spPr>
      </p:pic>
      <p:sp>
        <p:nvSpPr>
          <p:cNvPr id="4" name="Título 1">
            <a:extLst>
              <a:ext uri="{FF2B5EF4-FFF2-40B4-BE49-F238E27FC236}">
                <a16:creationId xmlns:a16="http://schemas.microsoft.com/office/drawing/2014/main" id="{4AB6429C-D76E-4A9B-B19A-AF5B66D64397}"/>
              </a:ext>
            </a:extLst>
          </p:cNvPr>
          <p:cNvSpPr txBox="1">
            <a:spLocks/>
          </p:cNvSpPr>
          <p:nvPr/>
        </p:nvSpPr>
        <p:spPr>
          <a:xfrm>
            <a:off x="264992" y="4553956"/>
            <a:ext cx="8614016" cy="194421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defPPr>
              <a:defRPr lang="es-ES"/>
            </a:defPPr>
            <a:lvl1pPr algn="just">
              <a:spcBef>
                <a:spcPct val="0"/>
              </a:spcBef>
              <a:buNone/>
              <a:defRPr sz="2400">
                <a:effectLst/>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dirty="0"/>
              <a:t>Thanks to FEDICE for supporting us with the resources to buy the animals and thus get ahead with our children and we ask them to continue supporting women's groups. </a:t>
            </a:r>
            <a:endParaRPr lang="es-EC" sz="2800" dirty="0"/>
          </a:p>
        </p:txBody>
      </p:sp>
      <p:sp>
        <p:nvSpPr>
          <p:cNvPr id="6" name="Marcador de contenido 3">
            <a:extLst>
              <a:ext uri="{FF2B5EF4-FFF2-40B4-BE49-F238E27FC236}">
                <a16:creationId xmlns:a16="http://schemas.microsoft.com/office/drawing/2014/main" id="{FFC01707-3AED-4C78-9217-D66CAC10CE98}"/>
              </a:ext>
            </a:extLst>
          </p:cNvPr>
          <p:cNvSpPr txBox="1">
            <a:spLocks noGrp="1"/>
          </p:cNvSpPr>
          <p:nvPr>
            <p:ph idx="1"/>
          </p:nvPr>
        </p:nvSpPr>
        <p:spPr>
          <a:xfrm>
            <a:off x="814593" y="198055"/>
            <a:ext cx="368376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lgn="ctr">
              <a:buNone/>
            </a:pPr>
            <a:r>
              <a:rPr lang="en-US" sz="2800" b="1" dirty="0"/>
              <a:t>SARA TUCUMBE </a:t>
            </a:r>
            <a:endParaRPr lang="es-419" sz="2800" b="1" dirty="0"/>
          </a:p>
        </p:txBody>
      </p:sp>
    </p:spTree>
    <p:extLst>
      <p:ext uri="{BB962C8B-B14F-4D97-AF65-F5344CB8AC3E}">
        <p14:creationId xmlns:p14="http://schemas.microsoft.com/office/powerpoint/2010/main" val="4029064166"/>
      </p:ext>
    </p:extLst>
  </p:cSld>
  <p:clrMapOvr>
    <a:masterClrMapping/>
  </p:clrMapOvr>
  <mc:AlternateContent xmlns:mc="http://schemas.openxmlformats.org/markup-compatibility/2006" xmlns:p14="http://schemas.microsoft.com/office/powerpoint/2010/main">
    <mc:Choice Requires="p14">
      <p:transition spd="slow" p14:dur="800" advTm="15000">
        <p:circle/>
      </p:transition>
    </mc:Choice>
    <mc:Fallback xmlns="">
      <p:transition spd="slow" advTm="15000">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2EA3712-4532-4E6D-A54B-0526F5CD1250}"/>
              </a:ext>
            </a:extLst>
          </p:cNvPr>
          <p:cNvPicPr>
            <a:picLocks noChangeAspect="1"/>
          </p:cNvPicPr>
          <p:nvPr/>
        </p:nvPicPr>
        <p:blipFill rotWithShape="1">
          <a:blip r:embed="rId2">
            <a:extLst>
              <a:ext uri="{28A0092B-C50C-407E-A947-70E740481C1C}">
                <a14:useLocalDpi xmlns:a14="http://schemas.microsoft.com/office/drawing/2010/main" val="0"/>
              </a:ext>
            </a:extLst>
          </a:blip>
          <a:srcRect t="10100" b="39500"/>
          <a:stretch/>
        </p:blipFill>
        <p:spPr>
          <a:xfrm>
            <a:off x="179512" y="188640"/>
            <a:ext cx="5786438" cy="6480720"/>
          </a:xfrm>
          <a:prstGeom prst="rect">
            <a:avLst/>
          </a:prstGeom>
        </p:spPr>
      </p:pic>
      <p:sp>
        <p:nvSpPr>
          <p:cNvPr id="6" name="Título 1">
            <a:extLst>
              <a:ext uri="{FF2B5EF4-FFF2-40B4-BE49-F238E27FC236}">
                <a16:creationId xmlns:a16="http://schemas.microsoft.com/office/drawing/2014/main" id="{D8955362-E651-44DC-B94E-F1004C59AB42}"/>
              </a:ext>
            </a:extLst>
          </p:cNvPr>
          <p:cNvSpPr txBox="1">
            <a:spLocks/>
          </p:cNvSpPr>
          <p:nvPr/>
        </p:nvSpPr>
        <p:spPr>
          <a:xfrm>
            <a:off x="6153312" y="332656"/>
            <a:ext cx="2794840" cy="633670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defPPr>
              <a:defRPr lang="es-ES"/>
            </a:defPPr>
            <a:lvl1pPr algn="just">
              <a:spcBef>
                <a:spcPct val="0"/>
              </a:spcBef>
              <a:buNone/>
              <a:defRPr sz="2400">
                <a:effectLst/>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s-MX" sz="3000" dirty="0"/>
              <a:t>Gracias a FEDICE por apoyarnos con los recursos para comprar los animales y así salir adelante con nuestros hijos y les pedimos seguir apoyando a los grupos de mujeres.</a:t>
            </a:r>
            <a:endParaRPr lang="es-EC" sz="3000" dirty="0"/>
          </a:p>
        </p:txBody>
      </p:sp>
    </p:spTree>
    <p:extLst>
      <p:ext uri="{BB962C8B-B14F-4D97-AF65-F5344CB8AC3E}">
        <p14:creationId xmlns:p14="http://schemas.microsoft.com/office/powerpoint/2010/main" val="282189678"/>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64CE3B5-700A-45C1-98BC-84C886FFF627}"/>
              </a:ext>
            </a:extLst>
          </p:cNvPr>
          <p:cNvPicPr>
            <a:picLocks noChangeAspect="1"/>
          </p:cNvPicPr>
          <p:nvPr/>
        </p:nvPicPr>
        <p:blipFill>
          <a:blip r:embed="rId2"/>
          <a:stretch>
            <a:fillRect/>
          </a:stretch>
        </p:blipFill>
        <p:spPr>
          <a:xfrm>
            <a:off x="641318" y="140680"/>
            <a:ext cx="7861361" cy="4419857"/>
          </a:xfrm>
          <a:prstGeom prst="rect">
            <a:avLst/>
          </a:prstGeom>
        </p:spPr>
      </p:pic>
      <p:sp>
        <p:nvSpPr>
          <p:cNvPr id="6" name="Marcador de contenido 3">
            <a:extLst>
              <a:ext uri="{FF2B5EF4-FFF2-40B4-BE49-F238E27FC236}">
                <a16:creationId xmlns:a16="http://schemas.microsoft.com/office/drawing/2014/main" id="{FFC01707-3AED-4C78-9217-D66CAC10CE98}"/>
              </a:ext>
            </a:extLst>
          </p:cNvPr>
          <p:cNvSpPr txBox="1">
            <a:spLocks noGrp="1"/>
          </p:cNvSpPr>
          <p:nvPr>
            <p:ph idx="1"/>
          </p:nvPr>
        </p:nvSpPr>
        <p:spPr>
          <a:xfrm>
            <a:off x="0" y="79694"/>
            <a:ext cx="443895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lgn="ctr">
              <a:buNone/>
            </a:pPr>
            <a:r>
              <a:rPr lang="en-US" sz="2800" b="1" dirty="0"/>
              <a:t>MARIA DOLORES SANDOVAL </a:t>
            </a:r>
            <a:endParaRPr lang="es-419" sz="2800" b="1" dirty="0"/>
          </a:p>
        </p:txBody>
      </p:sp>
      <p:sp>
        <p:nvSpPr>
          <p:cNvPr id="8" name="Título 1">
            <a:extLst>
              <a:ext uri="{FF2B5EF4-FFF2-40B4-BE49-F238E27FC236}">
                <a16:creationId xmlns:a16="http://schemas.microsoft.com/office/drawing/2014/main" id="{9CFA9678-0F40-43D2-9648-1994FAB3E7F1}"/>
              </a:ext>
            </a:extLst>
          </p:cNvPr>
          <p:cNvSpPr txBox="1">
            <a:spLocks/>
          </p:cNvSpPr>
          <p:nvPr/>
        </p:nvSpPr>
        <p:spPr>
          <a:xfrm>
            <a:off x="191269" y="4621523"/>
            <a:ext cx="8761461" cy="201622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defPPr>
              <a:defRPr lang="es-ES"/>
            </a:defPPr>
            <a:lvl1pPr algn="just">
              <a:spcBef>
                <a:spcPct val="0"/>
              </a:spcBef>
              <a:buNone/>
              <a:defRPr sz="2400">
                <a:effectLst/>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Thank God for health and life. Thanks to FEDICE for the support for us, because for us as mothers, it is not easy to go to work in other places, but with credit we can work in our homes and at the same time be aware of our family and our animals.</a:t>
            </a:r>
            <a:endParaRPr lang="es-EC" dirty="0"/>
          </a:p>
        </p:txBody>
      </p:sp>
    </p:spTree>
    <p:extLst>
      <p:ext uri="{BB962C8B-B14F-4D97-AF65-F5344CB8AC3E}">
        <p14:creationId xmlns:p14="http://schemas.microsoft.com/office/powerpoint/2010/main" val="645165556"/>
      </p:ext>
    </p:extLst>
  </p:cSld>
  <p:clrMapOvr>
    <a:masterClrMapping/>
  </p:clrMapOvr>
  <mc:AlternateContent xmlns:mc="http://schemas.openxmlformats.org/markup-compatibility/2006" xmlns:p14="http://schemas.microsoft.com/office/powerpoint/2010/main">
    <mc:Choice Requires="p14">
      <p:transition spd="slow" p14:dur="800" advTm="15000">
        <p:circle/>
      </p:transition>
    </mc:Choice>
    <mc:Fallback xmlns="">
      <p:transition spd="slow" advTm="15000">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EF5125F-C605-463C-8C33-6913FE6A50A0}"/>
              </a:ext>
            </a:extLst>
          </p:cNvPr>
          <p:cNvPicPr>
            <a:picLocks noChangeAspect="1"/>
          </p:cNvPicPr>
          <p:nvPr/>
        </p:nvPicPr>
        <p:blipFill rotWithShape="1">
          <a:blip r:embed="rId2">
            <a:extLst>
              <a:ext uri="{28A0092B-C50C-407E-A947-70E740481C1C}">
                <a14:useLocalDpi xmlns:a14="http://schemas.microsoft.com/office/drawing/2010/main" val="0"/>
              </a:ext>
            </a:extLst>
          </a:blip>
          <a:srcRect b="11151"/>
          <a:stretch/>
        </p:blipFill>
        <p:spPr>
          <a:xfrm>
            <a:off x="251520" y="260648"/>
            <a:ext cx="5143500" cy="6093296"/>
          </a:xfrm>
          <a:prstGeom prst="rect">
            <a:avLst/>
          </a:prstGeom>
        </p:spPr>
      </p:pic>
      <p:sp>
        <p:nvSpPr>
          <p:cNvPr id="6" name="Título 1">
            <a:extLst>
              <a:ext uri="{FF2B5EF4-FFF2-40B4-BE49-F238E27FC236}">
                <a16:creationId xmlns:a16="http://schemas.microsoft.com/office/drawing/2014/main" id="{4978C9B1-A8D1-4884-9F14-62B33ACB0B0E}"/>
              </a:ext>
            </a:extLst>
          </p:cNvPr>
          <p:cNvSpPr txBox="1">
            <a:spLocks/>
          </p:cNvSpPr>
          <p:nvPr/>
        </p:nvSpPr>
        <p:spPr>
          <a:xfrm>
            <a:off x="5508104" y="260648"/>
            <a:ext cx="3528392" cy="609329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defPPr>
              <a:defRPr lang="es-ES"/>
            </a:defPPr>
            <a:lvl1pPr algn="just">
              <a:spcBef>
                <a:spcPct val="0"/>
              </a:spcBef>
              <a:buNone/>
              <a:defRPr sz="2400">
                <a:effectLst/>
                <a:latin typeface="Calibri" panose="020F0502020204030204" pitchFamily="34" charset="0"/>
                <a:ea typeface="Calibri" panose="020F0502020204030204" pitchFamily="34" charset="0"/>
                <a:cs typeface="Times New Roman" panose="02020603050405020304" pitchFamily="18"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2600" dirty="0"/>
              <a:t>Gracias a Dios por la salud y la vida. Gracias a FEDICE por el apoyo para nosotras, porque para nosotras como madres no es fácil ir a trabajar a otros lugares, pero con crédito podemos trabajar en nuestras casas y al mismo tiempo estar pendientes de nuestra familia y nuestros animales.</a:t>
            </a:r>
            <a:endParaRPr lang="es-EC" sz="2600" dirty="0"/>
          </a:p>
        </p:txBody>
      </p:sp>
    </p:spTree>
    <p:extLst>
      <p:ext uri="{BB962C8B-B14F-4D97-AF65-F5344CB8AC3E}">
        <p14:creationId xmlns:p14="http://schemas.microsoft.com/office/powerpoint/2010/main" val="3841669532"/>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303A27E-7524-41EC-9AD1-1D4909506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4" y="27384"/>
            <a:ext cx="9144000" cy="6858000"/>
          </a:xfrm>
          <a:prstGeom prst="rect">
            <a:avLst/>
          </a:prstGeom>
        </p:spPr>
      </p:pic>
      <p:sp>
        <p:nvSpPr>
          <p:cNvPr id="5" name="Marcador de contenido 3">
            <a:extLst>
              <a:ext uri="{FF2B5EF4-FFF2-40B4-BE49-F238E27FC236}">
                <a16:creationId xmlns:a16="http://schemas.microsoft.com/office/drawing/2014/main" id="{35FDEAAB-37DB-4134-9DD0-C5FD241B589C}"/>
              </a:ext>
            </a:extLst>
          </p:cNvPr>
          <p:cNvSpPr txBox="1">
            <a:spLocks noGrp="1"/>
          </p:cNvSpPr>
          <p:nvPr>
            <p:ph idx="1"/>
          </p:nvPr>
        </p:nvSpPr>
        <p:spPr>
          <a:xfrm>
            <a:off x="345484" y="6093296"/>
            <a:ext cx="862577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lgn="ctr">
              <a:buNone/>
            </a:pPr>
            <a:r>
              <a:rPr lang="en-US" sz="2800" b="1" dirty="0"/>
              <a:t>THANKS FOR HELPING US DEAR BROTHERS AND SISTERS. </a:t>
            </a:r>
          </a:p>
        </p:txBody>
      </p:sp>
      <p:sp>
        <p:nvSpPr>
          <p:cNvPr id="8" name="CuadroTexto 7">
            <a:extLst>
              <a:ext uri="{FF2B5EF4-FFF2-40B4-BE49-F238E27FC236}">
                <a16:creationId xmlns:a16="http://schemas.microsoft.com/office/drawing/2014/main" id="{5C438AEE-409B-4456-814B-08C9D8E36698}"/>
              </a:ext>
            </a:extLst>
          </p:cNvPr>
          <p:cNvSpPr txBox="1"/>
          <p:nvPr/>
        </p:nvSpPr>
        <p:spPr>
          <a:xfrm>
            <a:off x="172742" y="44624"/>
            <a:ext cx="8798514"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b="1" dirty="0">
                <a:solidFill>
                  <a:srgbClr val="111111"/>
                </a:solidFill>
                <a:latin typeface="-apple-system"/>
              </a:rPr>
              <a:t>MARIA JUANA PALLO, PRESIDENT “NUEVA VIDA” WOMEN´S GROUP </a:t>
            </a:r>
          </a:p>
        </p:txBody>
      </p:sp>
    </p:spTree>
    <p:extLst>
      <p:ext uri="{BB962C8B-B14F-4D97-AF65-F5344CB8AC3E}">
        <p14:creationId xmlns:p14="http://schemas.microsoft.com/office/powerpoint/2010/main" val="2778104020"/>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56FD43C-E718-408F-A1E6-F8DEB0B155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Marcador de contenido 3">
            <a:extLst>
              <a:ext uri="{FF2B5EF4-FFF2-40B4-BE49-F238E27FC236}">
                <a16:creationId xmlns:a16="http://schemas.microsoft.com/office/drawing/2014/main" id="{CE504CA4-2971-4E48-B441-9DDC01FA553F}"/>
              </a:ext>
            </a:extLst>
          </p:cNvPr>
          <p:cNvSpPr txBox="1">
            <a:spLocks/>
          </p:cNvSpPr>
          <p:nvPr/>
        </p:nvSpPr>
        <p:spPr>
          <a:xfrm>
            <a:off x="251520" y="5445224"/>
            <a:ext cx="4464496" cy="904863"/>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chemeClr val="tx1"/>
                </a:solidFill>
              </a:rPr>
              <a:t>GRUPO DE MUJERES </a:t>
            </a:r>
          </a:p>
          <a:p>
            <a:r>
              <a:rPr lang="en-US" sz="2400" b="1" dirty="0">
                <a:solidFill>
                  <a:schemeClr val="tx1"/>
                </a:solidFill>
              </a:rPr>
              <a:t>“NUEVA VIDA” DE YACUBAMBA </a:t>
            </a:r>
            <a:endParaRPr lang="es-419" sz="2400" b="1" dirty="0">
              <a:solidFill>
                <a:schemeClr val="tx1"/>
              </a:solidFill>
            </a:endParaRPr>
          </a:p>
        </p:txBody>
      </p:sp>
      <p:sp>
        <p:nvSpPr>
          <p:cNvPr id="5" name="Marcador de contenido 3">
            <a:extLst>
              <a:ext uri="{FF2B5EF4-FFF2-40B4-BE49-F238E27FC236}">
                <a16:creationId xmlns:a16="http://schemas.microsoft.com/office/drawing/2014/main" id="{89B8973E-E686-4267-A456-889AD19A120D}"/>
              </a:ext>
            </a:extLst>
          </p:cNvPr>
          <p:cNvSpPr txBox="1">
            <a:spLocks/>
          </p:cNvSpPr>
          <p:nvPr/>
        </p:nvSpPr>
        <p:spPr>
          <a:xfrm>
            <a:off x="4000165" y="174295"/>
            <a:ext cx="5040560" cy="52322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chemeClr val="tx1"/>
                </a:solidFill>
              </a:rPr>
              <a:t>NUEVA VIDA WOMEN´S GROUP </a:t>
            </a:r>
            <a:endParaRPr lang="es-419" sz="2800" b="1" dirty="0">
              <a:solidFill>
                <a:schemeClr val="tx1"/>
              </a:solidFill>
            </a:endParaRPr>
          </a:p>
        </p:txBody>
      </p:sp>
    </p:spTree>
    <p:extLst>
      <p:ext uri="{BB962C8B-B14F-4D97-AF65-F5344CB8AC3E}">
        <p14:creationId xmlns:p14="http://schemas.microsoft.com/office/powerpoint/2010/main" val="1891910073"/>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51B4094-FB5F-490F-BD84-B9896255A4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1246"/>
          <a:stretch/>
        </p:blipFill>
        <p:spPr>
          <a:xfrm>
            <a:off x="5267" y="0"/>
            <a:ext cx="9247253" cy="6858000"/>
          </a:xfrm>
          <a:prstGeom prst="rect">
            <a:avLst/>
          </a:prstGeom>
        </p:spPr>
      </p:pic>
      <p:sp>
        <p:nvSpPr>
          <p:cNvPr id="5" name="Marcador de contenido 3">
            <a:extLst>
              <a:ext uri="{FF2B5EF4-FFF2-40B4-BE49-F238E27FC236}">
                <a16:creationId xmlns:a16="http://schemas.microsoft.com/office/drawing/2014/main" id="{35FDEAAB-37DB-4134-9DD0-C5FD241B589C}"/>
              </a:ext>
            </a:extLst>
          </p:cNvPr>
          <p:cNvSpPr txBox="1">
            <a:spLocks noGrp="1"/>
          </p:cNvSpPr>
          <p:nvPr>
            <p:ph idx="1"/>
          </p:nvPr>
        </p:nvSpPr>
        <p:spPr>
          <a:xfrm>
            <a:off x="518227" y="6165304"/>
            <a:ext cx="8453029" cy="52322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spAutoFit/>
          </a:bodyPr>
          <a:lstStyle/>
          <a:p>
            <a:pPr marL="0" indent="0" algn="ctr">
              <a:buNone/>
            </a:pPr>
            <a:r>
              <a:rPr lang="es-MX" sz="2800" b="1" dirty="0"/>
              <a:t>GRACIAS POR AYUDARNOS QUERID@S HERMAN@S</a:t>
            </a:r>
            <a:endParaRPr lang="es-419" sz="2800" b="1" dirty="0"/>
          </a:p>
        </p:txBody>
      </p:sp>
      <p:sp>
        <p:nvSpPr>
          <p:cNvPr id="8" name="CuadroTexto 7">
            <a:extLst>
              <a:ext uri="{FF2B5EF4-FFF2-40B4-BE49-F238E27FC236}">
                <a16:creationId xmlns:a16="http://schemas.microsoft.com/office/drawing/2014/main" id="{5C438AEE-409B-4456-814B-08C9D8E36698}"/>
              </a:ext>
            </a:extLst>
          </p:cNvPr>
          <p:cNvSpPr txBox="1"/>
          <p:nvPr/>
        </p:nvSpPr>
        <p:spPr>
          <a:xfrm>
            <a:off x="172742" y="44624"/>
            <a:ext cx="8798514"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b="1" dirty="0">
                <a:solidFill>
                  <a:srgbClr val="111111"/>
                </a:solidFill>
                <a:latin typeface="-apple-system"/>
              </a:rPr>
              <a:t>MARIA JUANA PALLO, PRESIDENT “NUEVA VIDA” WOMEN´S GROUP </a:t>
            </a:r>
          </a:p>
        </p:txBody>
      </p:sp>
    </p:spTree>
    <p:extLst>
      <p:ext uri="{BB962C8B-B14F-4D97-AF65-F5344CB8AC3E}">
        <p14:creationId xmlns:p14="http://schemas.microsoft.com/office/powerpoint/2010/main" val="3503239333"/>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F003A13-6EAB-482A-AF6A-05663A220B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63"/>
          <a:stretch/>
        </p:blipFill>
        <p:spPr>
          <a:xfrm>
            <a:off x="3347864" y="243499"/>
            <a:ext cx="5652120" cy="6371002"/>
          </a:xfrm>
          <a:prstGeom prst="rect">
            <a:avLst/>
          </a:prstGeom>
        </p:spPr>
      </p:pic>
      <p:sp>
        <p:nvSpPr>
          <p:cNvPr id="3" name="Título 1">
            <a:extLst>
              <a:ext uri="{FF2B5EF4-FFF2-40B4-BE49-F238E27FC236}">
                <a16:creationId xmlns:a16="http://schemas.microsoft.com/office/drawing/2014/main" id="{BC533EDB-4F2F-4FD5-9463-8649FB8C2BBA}"/>
              </a:ext>
            </a:extLst>
          </p:cNvPr>
          <p:cNvSpPr txBox="1">
            <a:spLocks/>
          </p:cNvSpPr>
          <p:nvPr/>
        </p:nvSpPr>
        <p:spPr>
          <a:xfrm>
            <a:off x="144016" y="268445"/>
            <a:ext cx="2950026" cy="637100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b="1" dirty="0">
                <a:solidFill>
                  <a:srgbClr val="111111"/>
                </a:solidFill>
                <a:latin typeface="-apple-system"/>
              </a:rPr>
              <a:t>MARIA JUANA PALLO</a:t>
            </a:r>
          </a:p>
          <a:p>
            <a:r>
              <a:rPr lang="en-US" sz="2400" b="1" dirty="0">
                <a:solidFill>
                  <a:srgbClr val="111111"/>
                </a:solidFill>
                <a:latin typeface="-apple-system"/>
              </a:rPr>
              <a:t>PRESIDENT </a:t>
            </a:r>
          </a:p>
          <a:p>
            <a:r>
              <a:rPr lang="en-US" sz="2400" b="1" dirty="0">
                <a:solidFill>
                  <a:srgbClr val="111111"/>
                </a:solidFill>
                <a:latin typeface="-apple-system"/>
              </a:rPr>
              <a:t>“NUEVA VIDA” WOMEN´S GROUP </a:t>
            </a:r>
          </a:p>
          <a:p>
            <a:endParaRPr lang="en-US" sz="2400" b="1" dirty="0">
              <a:solidFill>
                <a:srgbClr val="111111"/>
              </a:solidFill>
              <a:latin typeface="-apple-system"/>
            </a:endParaRPr>
          </a:p>
          <a:p>
            <a:r>
              <a:rPr lang="en-US" sz="2400" b="1" dirty="0">
                <a:solidFill>
                  <a:srgbClr val="111111"/>
                </a:solidFill>
                <a:latin typeface="-apple-system"/>
              </a:rPr>
              <a:t>"THANKS TO FEDICE FOR HELPING US, MAY GOD BLESS YOU BROTHERS AND SISTERS IN THE USA, PLEASE KEEP SUPPORTING US, FOR SURE WE WILL CONTINUE WORKING</a:t>
            </a:r>
            <a:r>
              <a:rPr lang="es-MX" sz="2400" b="1" dirty="0">
                <a:solidFill>
                  <a:srgbClr val="111111"/>
                </a:solidFill>
                <a:latin typeface="-apple-system"/>
              </a:rPr>
              <a:t>” </a:t>
            </a:r>
            <a:endParaRPr lang="es-EC" sz="2400" b="1" dirty="0"/>
          </a:p>
        </p:txBody>
      </p:sp>
    </p:spTree>
    <p:extLst>
      <p:ext uri="{BB962C8B-B14F-4D97-AF65-F5344CB8AC3E}">
        <p14:creationId xmlns:p14="http://schemas.microsoft.com/office/powerpoint/2010/main" val="769379316"/>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C533EDB-4F2F-4FD5-9463-8649FB8C2BBA}"/>
              </a:ext>
            </a:extLst>
          </p:cNvPr>
          <p:cNvSpPr txBox="1">
            <a:spLocks/>
          </p:cNvSpPr>
          <p:nvPr/>
        </p:nvSpPr>
        <p:spPr>
          <a:xfrm>
            <a:off x="144016" y="268445"/>
            <a:ext cx="3059832" cy="637100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2500" b="1" dirty="0">
                <a:solidFill>
                  <a:srgbClr val="111111"/>
                </a:solidFill>
                <a:latin typeface="-apple-system"/>
              </a:rPr>
              <a:t>MARÍA JUANA PALLO</a:t>
            </a:r>
          </a:p>
          <a:p>
            <a:r>
              <a:rPr lang="es-MX" sz="2500" b="1" dirty="0">
                <a:solidFill>
                  <a:srgbClr val="111111"/>
                </a:solidFill>
                <a:latin typeface="-apple-system"/>
              </a:rPr>
              <a:t>PRESIDENTA DEL  </a:t>
            </a:r>
          </a:p>
          <a:p>
            <a:r>
              <a:rPr lang="es-MX" sz="2500" b="1" dirty="0">
                <a:solidFill>
                  <a:srgbClr val="111111"/>
                </a:solidFill>
                <a:latin typeface="-apple-system"/>
              </a:rPr>
              <a:t>GRUPO DE MUJERES “NUEVA VIDA” </a:t>
            </a:r>
          </a:p>
          <a:p>
            <a:endParaRPr lang="es-MX" sz="2500" b="1" dirty="0">
              <a:solidFill>
                <a:srgbClr val="111111"/>
              </a:solidFill>
              <a:latin typeface="-apple-system"/>
            </a:endParaRPr>
          </a:p>
          <a:p>
            <a:r>
              <a:rPr lang="es-MX" sz="2500" b="1" dirty="0">
                <a:solidFill>
                  <a:srgbClr val="111111"/>
                </a:solidFill>
                <a:latin typeface="-apple-system"/>
              </a:rPr>
              <a:t>"GRACIAS A FEDICE POR AYUDARNOS, QUE DIOS LOS BENDIGA HERMANOS EN ESTADOS UNIDOS, POR FAVOR SIGAN APOYANDONOS, NOSOTRAS SEGUIREMOS TRABAJANDO” </a:t>
            </a:r>
            <a:endParaRPr lang="es-EC" sz="2500" b="1" dirty="0"/>
          </a:p>
        </p:txBody>
      </p:sp>
      <p:pic>
        <p:nvPicPr>
          <p:cNvPr id="4" name="Imagen 3">
            <a:extLst>
              <a:ext uri="{FF2B5EF4-FFF2-40B4-BE49-F238E27FC236}">
                <a16:creationId xmlns:a16="http://schemas.microsoft.com/office/drawing/2014/main" id="{9647954D-C016-4477-B9DB-77473C143347}"/>
              </a:ext>
            </a:extLst>
          </p:cNvPr>
          <p:cNvPicPr>
            <a:picLocks noChangeAspect="1"/>
          </p:cNvPicPr>
          <p:nvPr/>
        </p:nvPicPr>
        <p:blipFill rotWithShape="1">
          <a:blip r:embed="rId2">
            <a:extLst>
              <a:ext uri="{28A0092B-C50C-407E-A947-70E740481C1C}">
                <a14:useLocalDpi xmlns:a14="http://schemas.microsoft.com/office/drawing/2010/main" val="0"/>
              </a:ext>
            </a:extLst>
          </a:blip>
          <a:srcRect b="13614"/>
          <a:stretch/>
        </p:blipFill>
        <p:spPr>
          <a:xfrm>
            <a:off x="3469453" y="268446"/>
            <a:ext cx="5512858" cy="6371001"/>
          </a:xfrm>
          <a:prstGeom prst="rect">
            <a:avLst/>
          </a:prstGeom>
        </p:spPr>
      </p:pic>
    </p:spTree>
    <p:extLst>
      <p:ext uri="{BB962C8B-B14F-4D97-AF65-F5344CB8AC3E}">
        <p14:creationId xmlns:p14="http://schemas.microsoft.com/office/powerpoint/2010/main" val="977293864"/>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3D5A73B-ED2B-4608-8FD6-5DB51A4835DA}"/>
              </a:ext>
            </a:extLst>
          </p:cNvPr>
          <p:cNvPicPr>
            <a:picLocks noChangeAspect="1"/>
          </p:cNvPicPr>
          <p:nvPr/>
        </p:nvPicPr>
        <p:blipFill>
          <a:blip r:embed="rId2"/>
          <a:stretch>
            <a:fillRect/>
          </a:stretch>
        </p:blipFill>
        <p:spPr>
          <a:xfrm>
            <a:off x="4583740" y="-1"/>
            <a:ext cx="4560260" cy="3420195"/>
          </a:xfrm>
          <a:prstGeom prst="rect">
            <a:avLst/>
          </a:prstGeom>
        </p:spPr>
      </p:pic>
      <p:pic>
        <p:nvPicPr>
          <p:cNvPr id="3" name="Imagen 2">
            <a:extLst>
              <a:ext uri="{FF2B5EF4-FFF2-40B4-BE49-F238E27FC236}">
                <a16:creationId xmlns:a16="http://schemas.microsoft.com/office/drawing/2014/main" id="{35B86655-83C6-42AB-9F2F-5BD5EFCBD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885" y="3420195"/>
            <a:ext cx="4572000" cy="3429000"/>
          </a:xfrm>
          <a:prstGeom prst="rect">
            <a:avLst/>
          </a:prstGeom>
        </p:spPr>
      </p:pic>
      <p:pic>
        <p:nvPicPr>
          <p:cNvPr id="5" name="Imagen 4">
            <a:extLst>
              <a:ext uri="{FF2B5EF4-FFF2-40B4-BE49-F238E27FC236}">
                <a16:creationId xmlns:a16="http://schemas.microsoft.com/office/drawing/2014/main" id="{EB1A0173-E8C5-42A1-9A6D-F456383232E2}"/>
              </a:ext>
            </a:extLst>
          </p:cNvPr>
          <p:cNvPicPr>
            <a:picLocks noChangeAspect="1"/>
          </p:cNvPicPr>
          <p:nvPr/>
        </p:nvPicPr>
        <p:blipFill>
          <a:blip r:embed="rId4"/>
          <a:stretch>
            <a:fillRect/>
          </a:stretch>
        </p:blipFill>
        <p:spPr>
          <a:xfrm>
            <a:off x="0" y="8806"/>
            <a:ext cx="4560259" cy="3420194"/>
          </a:xfrm>
          <a:prstGeom prst="rect">
            <a:avLst/>
          </a:prstGeom>
        </p:spPr>
      </p:pic>
      <p:pic>
        <p:nvPicPr>
          <p:cNvPr id="6" name="Imagen 5">
            <a:extLst>
              <a:ext uri="{FF2B5EF4-FFF2-40B4-BE49-F238E27FC236}">
                <a16:creationId xmlns:a16="http://schemas.microsoft.com/office/drawing/2014/main" id="{71C93D0D-A1BE-40B7-B3C3-1BC13D4939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40" y="3384376"/>
            <a:ext cx="4572000" cy="3429000"/>
          </a:xfrm>
          <a:prstGeom prst="rect">
            <a:avLst/>
          </a:prstGeom>
        </p:spPr>
      </p:pic>
      <p:sp>
        <p:nvSpPr>
          <p:cNvPr id="7" name="Título 1">
            <a:extLst>
              <a:ext uri="{FF2B5EF4-FFF2-40B4-BE49-F238E27FC236}">
                <a16:creationId xmlns:a16="http://schemas.microsoft.com/office/drawing/2014/main" id="{A0C4E6AB-B39F-46A2-B273-3E3BCDB85C87}"/>
              </a:ext>
            </a:extLst>
          </p:cNvPr>
          <p:cNvSpPr>
            <a:spLocks noGrp="1"/>
          </p:cNvSpPr>
          <p:nvPr>
            <p:ph type="title"/>
          </p:nvPr>
        </p:nvSpPr>
        <p:spPr>
          <a:xfrm>
            <a:off x="306054" y="2996952"/>
            <a:ext cx="8602333" cy="648072"/>
          </a:xfr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p>
            <a:r>
              <a:rPr lang="es-MX" sz="2800" b="1" dirty="0"/>
              <a:t>MEETINGS WITH NUEVA VIDA WOMEN´S GROUP  </a:t>
            </a:r>
            <a:endParaRPr lang="es-EC" sz="2800" b="1" dirty="0"/>
          </a:p>
        </p:txBody>
      </p:sp>
    </p:spTree>
    <p:extLst>
      <p:ext uri="{BB962C8B-B14F-4D97-AF65-F5344CB8AC3E}">
        <p14:creationId xmlns:p14="http://schemas.microsoft.com/office/powerpoint/2010/main" val="146770723"/>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87E2CB2-1250-4FCD-B583-E4E61670C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5" y="3354073"/>
            <a:ext cx="4645509" cy="3484132"/>
          </a:xfrm>
          <a:prstGeom prst="rect">
            <a:avLst/>
          </a:prstGeom>
        </p:spPr>
      </p:pic>
      <p:pic>
        <p:nvPicPr>
          <p:cNvPr id="5" name="Imagen 4">
            <a:extLst>
              <a:ext uri="{FF2B5EF4-FFF2-40B4-BE49-F238E27FC236}">
                <a16:creationId xmlns:a16="http://schemas.microsoft.com/office/drawing/2014/main" id="{1829EA2F-6B99-4EC7-8533-A8F867F5D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004" y="19794"/>
            <a:ext cx="4984586" cy="3049165"/>
          </a:xfrm>
          <a:prstGeom prst="rect">
            <a:avLst/>
          </a:prstGeom>
        </p:spPr>
      </p:pic>
      <p:pic>
        <p:nvPicPr>
          <p:cNvPr id="4" name="Imagen 3">
            <a:extLst>
              <a:ext uri="{FF2B5EF4-FFF2-40B4-BE49-F238E27FC236}">
                <a16:creationId xmlns:a16="http://schemas.microsoft.com/office/drawing/2014/main" id="{6CBFE600-D7E2-412B-A6E2-18C4842696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9979" y="3250768"/>
            <a:ext cx="4764021" cy="3573016"/>
          </a:xfrm>
          <a:prstGeom prst="rect">
            <a:avLst/>
          </a:prstGeom>
        </p:spPr>
      </p:pic>
      <p:pic>
        <p:nvPicPr>
          <p:cNvPr id="6" name="Imagen 5">
            <a:extLst>
              <a:ext uri="{FF2B5EF4-FFF2-40B4-BE49-F238E27FC236}">
                <a16:creationId xmlns:a16="http://schemas.microsoft.com/office/drawing/2014/main" id="{2A2E6BB2-7BC7-46C7-B919-5A46816F5B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63"/>
          <a:stretch/>
        </p:blipFill>
        <p:spPr>
          <a:xfrm>
            <a:off x="32189" y="19795"/>
            <a:ext cx="4070237" cy="3573016"/>
          </a:xfrm>
          <a:prstGeom prst="rect">
            <a:avLst/>
          </a:prstGeom>
        </p:spPr>
      </p:pic>
      <p:pic>
        <p:nvPicPr>
          <p:cNvPr id="9" name="Picture 2" descr="C:\Documents and Settings\Admini\Escritorio\Nueva carpeta\Imagen1.png">
            <a:extLst>
              <a:ext uri="{FF2B5EF4-FFF2-40B4-BE49-F238E27FC236}">
                <a16:creationId xmlns:a16="http://schemas.microsoft.com/office/drawing/2014/main" id="{B14D9BEA-7AB7-40A5-B40B-B330BD0AB60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13822" y="5373216"/>
            <a:ext cx="1110754" cy="1111880"/>
          </a:xfrm>
          <a:prstGeom prst="rect">
            <a:avLst/>
          </a:prstGeom>
          <a:noFill/>
        </p:spPr>
      </p:pic>
      <p:sp>
        <p:nvSpPr>
          <p:cNvPr id="10" name="Título 1">
            <a:extLst>
              <a:ext uri="{FF2B5EF4-FFF2-40B4-BE49-F238E27FC236}">
                <a16:creationId xmlns:a16="http://schemas.microsoft.com/office/drawing/2014/main" id="{53795976-1ECE-41A4-995C-CB252CC2F664}"/>
              </a:ext>
            </a:extLst>
          </p:cNvPr>
          <p:cNvSpPr>
            <a:spLocks noGrp="1"/>
          </p:cNvSpPr>
          <p:nvPr>
            <p:ph type="title"/>
          </p:nvPr>
        </p:nvSpPr>
        <p:spPr>
          <a:xfrm>
            <a:off x="4182165" y="2441846"/>
            <a:ext cx="4995129" cy="648072"/>
          </a:xfrm>
        </p:spPr>
        <p:style>
          <a:lnRef idx="1">
            <a:schemeClr val="accent1"/>
          </a:lnRef>
          <a:fillRef idx="2">
            <a:schemeClr val="accent1"/>
          </a:fillRef>
          <a:effectRef idx="1">
            <a:schemeClr val="accent1"/>
          </a:effectRef>
          <a:fontRef idx="minor">
            <a:schemeClr val="dk1"/>
          </a:fontRef>
        </p:style>
        <p:txBody>
          <a:bodyPr rtlCol="0" anchor="ctr">
            <a:normAutofit/>
          </a:bodyPr>
          <a:lstStyle/>
          <a:p>
            <a:r>
              <a:rPr lang="es-MX" sz="2000" b="1" dirty="0"/>
              <a:t>REUNIONES CON EL GRUPO NUEVA VIDA </a:t>
            </a:r>
            <a:endParaRPr lang="es-EC" sz="2000" b="1" dirty="0"/>
          </a:p>
        </p:txBody>
      </p:sp>
    </p:spTree>
    <p:extLst>
      <p:ext uri="{BB962C8B-B14F-4D97-AF65-F5344CB8AC3E}">
        <p14:creationId xmlns:p14="http://schemas.microsoft.com/office/powerpoint/2010/main" val="2695531189"/>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E877730-6A74-44D1-83A7-E89E924C1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
            <a:ext cx="9144000" cy="6835140"/>
          </a:xfrm>
          <a:prstGeom prst="rect">
            <a:avLst/>
          </a:prstGeom>
        </p:spPr>
      </p:pic>
      <p:sp>
        <p:nvSpPr>
          <p:cNvPr id="6" name="Rectángulo redondeado 3">
            <a:extLst>
              <a:ext uri="{FF2B5EF4-FFF2-40B4-BE49-F238E27FC236}">
                <a16:creationId xmlns:a16="http://schemas.microsoft.com/office/drawing/2014/main" id="{FF48F4CE-C195-475E-86CB-94448FA408FB}"/>
              </a:ext>
            </a:extLst>
          </p:cNvPr>
          <p:cNvSpPr/>
          <p:nvPr/>
        </p:nvSpPr>
        <p:spPr>
          <a:xfrm>
            <a:off x="4788024" y="5661248"/>
            <a:ext cx="4176464" cy="96929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chemeClr val="dk1"/>
                </a:solidFill>
              </a:rPr>
              <a:t>THEORETICAL TRAINING </a:t>
            </a:r>
          </a:p>
        </p:txBody>
      </p:sp>
    </p:spTree>
    <p:extLst>
      <p:ext uri="{BB962C8B-B14F-4D97-AF65-F5344CB8AC3E}">
        <p14:creationId xmlns:p14="http://schemas.microsoft.com/office/powerpoint/2010/main" val="2329367031"/>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FB3727-AF88-4A7A-915C-789072B5C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
            <a:ext cx="9144000" cy="6835140"/>
          </a:xfrm>
          <a:prstGeom prst="rect">
            <a:avLst/>
          </a:prstGeom>
        </p:spPr>
      </p:pic>
      <p:sp>
        <p:nvSpPr>
          <p:cNvPr id="6" name="Rectángulo redondeado 3">
            <a:extLst>
              <a:ext uri="{FF2B5EF4-FFF2-40B4-BE49-F238E27FC236}">
                <a16:creationId xmlns:a16="http://schemas.microsoft.com/office/drawing/2014/main" id="{FF48F4CE-C195-475E-86CB-94448FA408FB}"/>
              </a:ext>
            </a:extLst>
          </p:cNvPr>
          <p:cNvSpPr/>
          <p:nvPr/>
        </p:nvSpPr>
        <p:spPr>
          <a:xfrm>
            <a:off x="395536" y="5805264"/>
            <a:ext cx="4176464" cy="6480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chemeClr val="dk1"/>
                </a:solidFill>
              </a:rPr>
              <a:t>CAPACITACIÓN TEÓRICA </a:t>
            </a:r>
          </a:p>
        </p:txBody>
      </p:sp>
    </p:spTree>
    <p:extLst>
      <p:ext uri="{BB962C8B-B14F-4D97-AF65-F5344CB8AC3E}">
        <p14:creationId xmlns:p14="http://schemas.microsoft.com/office/powerpoint/2010/main" val="158034834"/>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7482</TotalTime>
  <Words>839</Words>
  <Application>Microsoft Office PowerPoint</Application>
  <PresentationFormat>Presentación en pantalla (4:3)</PresentationFormat>
  <Paragraphs>59</Paragraphs>
  <Slides>30</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30</vt:i4>
      </vt:variant>
    </vt:vector>
  </HeadingPairs>
  <TitlesOfParts>
    <vt:vector size="35" baseType="lpstr">
      <vt:lpstr>-apple-system</vt:lpstr>
      <vt:lpstr>Arial</vt:lpstr>
      <vt:lpstr>Calibri</vt:lpstr>
      <vt:lpstr>Stencil</vt:lpstr>
      <vt:lpstr>Tema de Office</vt:lpstr>
      <vt:lpstr> ECUMENICAL FOUNDATION FOR INTEGRAL DEVELOPMENT TRAINING – EDUCATION </vt:lpstr>
      <vt:lpstr>FUNDACIÓN ECUMÉNICA PARA EL DESARROLLO INTEGRAL CAPACITACIÓN – EDUCACIÓN </vt:lpstr>
      <vt:lpstr>Presentación de PowerPoint</vt:lpstr>
      <vt:lpstr>Presentación de PowerPoint</vt:lpstr>
      <vt:lpstr>Presentación de PowerPoint</vt:lpstr>
      <vt:lpstr>MEETINGS WITH NUEVA VIDA WOMEN´S GROUP  </vt:lpstr>
      <vt:lpstr>REUNIONES CON EL GRUPO NUEVA VIDA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FUNDACIÓN ECUMÉNICA PARA EL DESARROLLO INTEGRAL, CAPACITACIÓN – EDUCACIÓN</dc:title>
  <dc:creator>Admini</dc:creator>
  <cp:lastModifiedBy>BLANCA ISABEL PUMA MARTINEZ</cp:lastModifiedBy>
  <cp:revision>890</cp:revision>
  <dcterms:created xsi:type="dcterms:W3CDTF">2015-03-17T15:41:36Z</dcterms:created>
  <dcterms:modified xsi:type="dcterms:W3CDTF">2024-05-27T12:32:39Z</dcterms:modified>
</cp:coreProperties>
</file>